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9" r:id="rId2"/>
    <p:sldId id="268" r:id="rId3"/>
    <p:sldId id="269" r:id="rId4"/>
    <p:sldId id="270" r:id="rId5"/>
    <p:sldId id="261" r:id="rId6"/>
    <p:sldId id="271" r:id="rId7"/>
  </p:sldIdLst>
  <p:sldSz cx="6858000" cy="9144000" type="screen4x3"/>
  <p:notesSz cx="6669088" cy="97536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5" d="100"/>
          <a:sy n="85" d="100"/>
        </p:scale>
        <p:origin x="-3120" y="-72"/>
      </p:cViewPr>
      <p:guideLst>
        <p:guide orient="horz" pos="2880"/>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889938" cy="487680"/>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3777607" y="1"/>
            <a:ext cx="2889938" cy="487680"/>
          </a:xfrm>
          <a:prstGeom prst="rect">
            <a:avLst/>
          </a:prstGeom>
        </p:spPr>
        <p:txBody>
          <a:bodyPr vert="horz" lIns="91430" tIns="45715" rIns="91430" bIns="45715" rtlCol="0"/>
          <a:lstStyle>
            <a:lvl1pPr algn="r">
              <a:defRPr sz="1200"/>
            </a:lvl1pPr>
          </a:lstStyle>
          <a:p>
            <a:fld id="{AEDDC0D1-66AB-48F6-9C7D-16DF226F4626}" type="datetimeFigureOut">
              <a:rPr lang="en-GB" smtClean="0"/>
              <a:t>18/05/2018</a:t>
            </a:fld>
            <a:endParaRPr lang="en-GB"/>
          </a:p>
        </p:txBody>
      </p:sp>
      <p:sp>
        <p:nvSpPr>
          <p:cNvPr id="4" name="Slide Image Placeholder 3"/>
          <p:cNvSpPr>
            <a:spLocks noGrp="1" noRot="1" noChangeAspect="1"/>
          </p:cNvSpPr>
          <p:nvPr>
            <p:ph type="sldImg" idx="2"/>
          </p:nvPr>
        </p:nvSpPr>
        <p:spPr>
          <a:xfrm>
            <a:off x="1963738" y="731838"/>
            <a:ext cx="2741612" cy="3657600"/>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666909" y="4632960"/>
            <a:ext cx="5335270" cy="4389120"/>
          </a:xfrm>
          <a:prstGeom prst="rect">
            <a:avLst/>
          </a:prstGeom>
        </p:spPr>
        <p:txBody>
          <a:bodyPr vert="horz" lIns="91430" tIns="45715" rIns="91430" bIns="457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64228"/>
            <a:ext cx="2889938" cy="487680"/>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8"/>
            <a:ext cx="2889938" cy="487680"/>
          </a:xfrm>
          <a:prstGeom prst="rect">
            <a:avLst/>
          </a:prstGeom>
        </p:spPr>
        <p:txBody>
          <a:bodyPr vert="horz" lIns="91430" tIns="45715" rIns="91430" bIns="45715" rtlCol="0" anchor="b"/>
          <a:lstStyle>
            <a:lvl1pPr algn="r">
              <a:defRPr sz="1200"/>
            </a:lvl1pPr>
          </a:lstStyle>
          <a:p>
            <a:fld id="{B4CC886E-EB56-4EEA-8007-6824C1144115}" type="slidenum">
              <a:rPr lang="en-GB" smtClean="0"/>
              <a:t>‹#›</a:t>
            </a:fld>
            <a:endParaRPr lang="en-GB"/>
          </a:p>
        </p:txBody>
      </p:sp>
    </p:spTree>
    <p:extLst>
      <p:ext uri="{BB962C8B-B14F-4D97-AF65-F5344CB8AC3E}">
        <p14:creationId xmlns:p14="http://schemas.microsoft.com/office/powerpoint/2010/main" val="258077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01597" eaLnBrk="0" hangingPunct="0">
              <a:spcBef>
                <a:spcPct val="30000"/>
              </a:spcBef>
              <a:defRPr sz="1200">
                <a:solidFill>
                  <a:schemeClr val="tx1"/>
                </a:solidFill>
                <a:latin typeface="Arial" charset="0"/>
              </a:defRPr>
            </a:lvl1pPr>
            <a:lvl2pPr marL="703183" indent="-269844" defTabSz="901597" eaLnBrk="0" hangingPunct="0">
              <a:spcBef>
                <a:spcPct val="30000"/>
              </a:spcBef>
              <a:defRPr sz="1200">
                <a:solidFill>
                  <a:schemeClr val="tx1"/>
                </a:solidFill>
                <a:latin typeface="Arial" charset="0"/>
              </a:defRPr>
            </a:lvl2pPr>
            <a:lvl3pPr marL="1082551" indent="-215876" defTabSz="901597" eaLnBrk="0" hangingPunct="0">
              <a:spcBef>
                <a:spcPct val="30000"/>
              </a:spcBef>
              <a:defRPr sz="1200">
                <a:solidFill>
                  <a:schemeClr val="tx1"/>
                </a:solidFill>
                <a:latin typeface="Arial" charset="0"/>
              </a:defRPr>
            </a:lvl3pPr>
            <a:lvl4pPr marL="1514302" indent="-215876" defTabSz="901597" eaLnBrk="0" hangingPunct="0">
              <a:spcBef>
                <a:spcPct val="30000"/>
              </a:spcBef>
              <a:defRPr sz="1200">
                <a:solidFill>
                  <a:schemeClr val="tx1"/>
                </a:solidFill>
                <a:latin typeface="Arial" charset="0"/>
              </a:defRPr>
            </a:lvl4pPr>
            <a:lvl5pPr marL="1947641" indent="-215876" defTabSz="901597" eaLnBrk="0" hangingPunct="0">
              <a:spcBef>
                <a:spcPct val="30000"/>
              </a:spcBef>
              <a:defRPr sz="1200">
                <a:solidFill>
                  <a:schemeClr val="tx1"/>
                </a:solidFill>
                <a:latin typeface="Arial" charset="0"/>
              </a:defRPr>
            </a:lvl5pPr>
            <a:lvl6pPr marL="2404788" indent="-215876" defTabSz="901597" eaLnBrk="0" fontAlgn="base" hangingPunct="0">
              <a:spcBef>
                <a:spcPct val="30000"/>
              </a:spcBef>
              <a:spcAft>
                <a:spcPct val="0"/>
              </a:spcAft>
              <a:defRPr sz="1200">
                <a:solidFill>
                  <a:schemeClr val="tx1"/>
                </a:solidFill>
                <a:latin typeface="Arial" charset="0"/>
              </a:defRPr>
            </a:lvl6pPr>
            <a:lvl7pPr marL="2861936" indent="-215876" defTabSz="901597" eaLnBrk="0" fontAlgn="base" hangingPunct="0">
              <a:spcBef>
                <a:spcPct val="30000"/>
              </a:spcBef>
              <a:spcAft>
                <a:spcPct val="0"/>
              </a:spcAft>
              <a:defRPr sz="1200">
                <a:solidFill>
                  <a:schemeClr val="tx1"/>
                </a:solidFill>
                <a:latin typeface="Arial" charset="0"/>
              </a:defRPr>
            </a:lvl7pPr>
            <a:lvl8pPr marL="3319084" indent="-215876" defTabSz="901597" eaLnBrk="0" fontAlgn="base" hangingPunct="0">
              <a:spcBef>
                <a:spcPct val="30000"/>
              </a:spcBef>
              <a:spcAft>
                <a:spcPct val="0"/>
              </a:spcAft>
              <a:defRPr sz="1200">
                <a:solidFill>
                  <a:schemeClr val="tx1"/>
                </a:solidFill>
                <a:latin typeface="Arial" charset="0"/>
              </a:defRPr>
            </a:lvl8pPr>
            <a:lvl9pPr marL="3776232" indent="-215876" defTabSz="9015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C000508-E28E-4FE3-B31A-88082FF0DF1C}" type="slidenum">
              <a:rPr lang="en-GB" altLang="en-US" smtClean="0"/>
              <a:pPr eaLnBrk="1" hangingPunct="1">
                <a:spcBef>
                  <a:spcPct val="0"/>
                </a:spcBef>
              </a:pPr>
              <a:t>1</a:t>
            </a:fld>
            <a:endParaRPr lang="en-GB"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01597" eaLnBrk="0" hangingPunct="0">
              <a:spcBef>
                <a:spcPct val="30000"/>
              </a:spcBef>
              <a:defRPr sz="1200">
                <a:solidFill>
                  <a:schemeClr val="tx1"/>
                </a:solidFill>
                <a:latin typeface="Arial" charset="0"/>
              </a:defRPr>
            </a:lvl1pPr>
            <a:lvl2pPr marL="703183" indent="-269844" defTabSz="901597" eaLnBrk="0" hangingPunct="0">
              <a:spcBef>
                <a:spcPct val="30000"/>
              </a:spcBef>
              <a:defRPr sz="1200">
                <a:solidFill>
                  <a:schemeClr val="tx1"/>
                </a:solidFill>
                <a:latin typeface="Arial" charset="0"/>
              </a:defRPr>
            </a:lvl2pPr>
            <a:lvl3pPr marL="1082551" indent="-215876" defTabSz="901597" eaLnBrk="0" hangingPunct="0">
              <a:spcBef>
                <a:spcPct val="30000"/>
              </a:spcBef>
              <a:defRPr sz="1200">
                <a:solidFill>
                  <a:schemeClr val="tx1"/>
                </a:solidFill>
                <a:latin typeface="Arial" charset="0"/>
              </a:defRPr>
            </a:lvl3pPr>
            <a:lvl4pPr marL="1514302" indent="-215876" defTabSz="901597" eaLnBrk="0" hangingPunct="0">
              <a:spcBef>
                <a:spcPct val="30000"/>
              </a:spcBef>
              <a:defRPr sz="1200">
                <a:solidFill>
                  <a:schemeClr val="tx1"/>
                </a:solidFill>
                <a:latin typeface="Arial" charset="0"/>
              </a:defRPr>
            </a:lvl4pPr>
            <a:lvl5pPr marL="1947641" indent="-215876" defTabSz="901597" eaLnBrk="0" hangingPunct="0">
              <a:spcBef>
                <a:spcPct val="30000"/>
              </a:spcBef>
              <a:defRPr sz="1200">
                <a:solidFill>
                  <a:schemeClr val="tx1"/>
                </a:solidFill>
                <a:latin typeface="Arial" charset="0"/>
              </a:defRPr>
            </a:lvl5pPr>
            <a:lvl6pPr marL="2404788" indent="-215876" defTabSz="901597" eaLnBrk="0" fontAlgn="base" hangingPunct="0">
              <a:spcBef>
                <a:spcPct val="30000"/>
              </a:spcBef>
              <a:spcAft>
                <a:spcPct val="0"/>
              </a:spcAft>
              <a:defRPr sz="1200">
                <a:solidFill>
                  <a:schemeClr val="tx1"/>
                </a:solidFill>
                <a:latin typeface="Arial" charset="0"/>
              </a:defRPr>
            </a:lvl6pPr>
            <a:lvl7pPr marL="2861936" indent="-215876" defTabSz="901597" eaLnBrk="0" fontAlgn="base" hangingPunct="0">
              <a:spcBef>
                <a:spcPct val="30000"/>
              </a:spcBef>
              <a:spcAft>
                <a:spcPct val="0"/>
              </a:spcAft>
              <a:defRPr sz="1200">
                <a:solidFill>
                  <a:schemeClr val="tx1"/>
                </a:solidFill>
                <a:latin typeface="Arial" charset="0"/>
              </a:defRPr>
            </a:lvl7pPr>
            <a:lvl8pPr marL="3319084" indent="-215876" defTabSz="901597" eaLnBrk="0" fontAlgn="base" hangingPunct="0">
              <a:spcBef>
                <a:spcPct val="30000"/>
              </a:spcBef>
              <a:spcAft>
                <a:spcPct val="0"/>
              </a:spcAft>
              <a:defRPr sz="1200">
                <a:solidFill>
                  <a:schemeClr val="tx1"/>
                </a:solidFill>
                <a:latin typeface="Arial" charset="0"/>
              </a:defRPr>
            </a:lvl8pPr>
            <a:lvl9pPr marL="3776232" indent="-215876" defTabSz="9015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C000508-E28E-4FE3-B31A-88082FF0DF1C}" type="slidenum">
              <a:rPr lang="en-GB" altLang="en-US" smtClean="0"/>
              <a:pPr eaLnBrk="1" hangingPunct="1">
                <a:spcBef>
                  <a:spcPct val="0"/>
                </a:spcBef>
              </a:pPr>
              <a:t>2</a:t>
            </a:fld>
            <a:endParaRPr lang="en-GB"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01597" eaLnBrk="0" hangingPunct="0">
              <a:spcBef>
                <a:spcPct val="30000"/>
              </a:spcBef>
              <a:defRPr sz="1200">
                <a:solidFill>
                  <a:schemeClr val="tx1"/>
                </a:solidFill>
                <a:latin typeface="Arial" charset="0"/>
              </a:defRPr>
            </a:lvl1pPr>
            <a:lvl2pPr marL="703183" indent="-269844" defTabSz="901597" eaLnBrk="0" hangingPunct="0">
              <a:spcBef>
                <a:spcPct val="30000"/>
              </a:spcBef>
              <a:defRPr sz="1200">
                <a:solidFill>
                  <a:schemeClr val="tx1"/>
                </a:solidFill>
                <a:latin typeface="Arial" charset="0"/>
              </a:defRPr>
            </a:lvl2pPr>
            <a:lvl3pPr marL="1082551" indent="-215876" defTabSz="901597" eaLnBrk="0" hangingPunct="0">
              <a:spcBef>
                <a:spcPct val="30000"/>
              </a:spcBef>
              <a:defRPr sz="1200">
                <a:solidFill>
                  <a:schemeClr val="tx1"/>
                </a:solidFill>
                <a:latin typeface="Arial" charset="0"/>
              </a:defRPr>
            </a:lvl3pPr>
            <a:lvl4pPr marL="1514302" indent="-215876" defTabSz="901597" eaLnBrk="0" hangingPunct="0">
              <a:spcBef>
                <a:spcPct val="30000"/>
              </a:spcBef>
              <a:defRPr sz="1200">
                <a:solidFill>
                  <a:schemeClr val="tx1"/>
                </a:solidFill>
                <a:latin typeface="Arial" charset="0"/>
              </a:defRPr>
            </a:lvl4pPr>
            <a:lvl5pPr marL="1947641" indent="-215876" defTabSz="901597" eaLnBrk="0" hangingPunct="0">
              <a:spcBef>
                <a:spcPct val="30000"/>
              </a:spcBef>
              <a:defRPr sz="1200">
                <a:solidFill>
                  <a:schemeClr val="tx1"/>
                </a:solidFill>
                <a:latin typeface="Arial" charset="0"/>
              </a:defRPr>
            </a:lvl5pPr>
            <a:lvl6pPr marL="2404788" indent="-215876" defTabSz="901597" eaLnBrk="0" fontAlgn="base" hangingPunct="0">
              <a:spcBef>
                <a:spcPct val="30000"/>
              </a:spcBef>
              <a:spcAft>
                <a:spcPct val="0"/>
              </a:spcAft>
              <a:defRPr sz="1200">
                <a:solidFill>
                  <a:schemeClr val="tx1"/>
                </a:solidFill>
                <a:latin typeface="Arial" charset="0"/>
              </a:defRPr>
            </a:lvl6pPr>
            <a:lvl7pPr marL="2861936" indent="-215876" defTabSz="901597" eaLnBrk="0" fontAlgn="base" hangingPunct="0">
              <a:spcBef>
                <a:spcPct val="30000"/>
              </a:spcBef>
              <a:spcAft>
                <a:spcPct val="0"/>
              </a:spcAft>
              <a:defRPr sz="1200">
                <a:solidFill>
                  <a:schemeClr val="tx1"/>
                </a:solidFill>
                <a:latin typeface="Arial" charset="0"/>
              </a:defRPr>
            </a:lvl7pPr>
            <a:lvl8pPr marL="3319084" indent="-215876" defTabSz="901597" eaLnBrk="0" fontAlgn="base" hangingPunct="0">
              <a:spcBef>
                <a:spcPct val="30000"/>
              </a:spcBef>
              <a:spcAft>
                <a:spcPct val="0"/>
              </a:spcAft>
              <a:defRPr sz="1200">
                <a:solidFill>
                  <a:schemeClr val="tx1"/>
                </a:solidFill>
                <a:latin typeface="Arial" charset="0"/>
              </a:defRPr>
            </a:lvl8pPr>
            <a:lvl9pPr marL="3776232" indent="-215876" defTabSz="9015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C000508-E28E-4FE3-B31A-88082FF0DF1C}" type="slidenum">
              <a:rPr lang="en-GB" altLang="en-US" smtClean="0"/>
              <a:pPr eaLnBrk="1" hangingPunct="1">
                <a:spcBef>
                  <a:spcPct val="0"/>
                </a:spcBef>
              </a:pPr>
              <a:t>3</a:t>
            </a:fld>
            <a:endParaRPr lang="en-GB"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defTabSz="901597" eaLnBrk="0" hangingPunct="0">
              <a:spcBef>
                <a:spcPct val="30000"/>
              </a:spcBef>
              <a:defRPr sz="1200">
                <a:solidFill>
                  <a:schemeClr val="tx1"/>
                </a:solidFill>
                <a:latin typeface="Arial" charset="0"/>
              </a:defRPr>
            </a:lvl1pPr>
            <a:lvl2pPr marL="703183" indent="-269844" defTabSz="901597" eaLnBrk="0" hangingPunct="0">
              <a:spcBef>
                <a:spcPct val="30000"/>
              </a:spcBef>
              <a:defRPr sz="1200">
                <a:solidFill>
                  <a:schemeClr val="tx1"/>
                </a:solidFill>
                <a:latin typeface="Arial" charset="0"/>
              </a:defRPr>
            </a:lvl2pPr>
            <a:lvl3pPr marL="1082551" indent="-215876" defTabSz="901597" eaLnBrk="0" hangingPunct="0">
              <a:spcBef>
                <a:spcPct val="30000"/>
              </a:spcBef>
              <a:defRPr sz="1200">
                <a:solidFill>
                  <a:schemeClr val="tx1"/>
                </a:solidFill>
                <a:latin typeface="Arial" charset="0"/>
              </a:defRPr>
            </a:lvl3pPr>
            <a:lvl4pPr marL="1514302" indent="-215876" defTabSz="901597" eaLnBrk="0" hangingPunct="0">
              <a:spcBef>
                <a:spcPct val="30000"/>
              </a:spcBef>
              <a:defRPr sz="1200">
                <a:solidFill>
                  <a:schemeClr val="tx1"/>
                </a:solidFill>
                <a:latin typeface="Arial" charset="0"/>
              </a:defRPr>
            </a:lvl4pPr>
            <a:lvl5pPr marL="1947641" indent="-215876" defTabSz="901597" eaLnBrk="0" hangingPunct="0">
              <a:spcBef>
                <a:spcPct val="30000"/>
              </a:spcBef>
              <a:defRPr sz="1200">
                <a:solidFill>
                  <a:schemeClr val="tx1"/>
                </a:solidFill>
                <a:latin typeface="Arial" charset="0"/>
              </a:defRPr>
            </a:lvl5pPr>
            <a:lvl6pPr marL="2404788" indent="-215876" defTabSz="901597" eaLnBrk="0" fontAlgn="base" hangingPunct="0">
              <a:spcBef>
                <a:spcPct val="30000"/>
              </a:spcBef>
              <a:spcAft>
                <a:spcPct val="0"/>
              </a:spcAft>
              <a:defRPr sz="1200">
                <a:solidFill>
                  <a:schemeClr val="tx1"/>
                </a:solidFill>
                <a:latin typeface="Arial" charset="0"/>
              </a:defRPr>
            </a:lvl6pPr>
            <a:lvl7pPr marL="2861936" indent="-215876" defTabSz="901597" eaLnBrk="0" fontAlgn="base" hangingPunct="0">
              <a:spcBef>
                <a:spcPct val="30000"/>
              </a:spcBef>
              <a:spcAft>
                <a:spcPct val="0"/>
              </a:spcAft>
              <a:defRPr sz="1200">
                <a:solidFill>
                  <a:schemeClr val="tx1"/>
                </a:solidFill>
                <a:latin typeface="Arial" charset="0"/>
              </a:defRPr>
            </a:lvl7pPr>
            <a:lvl8pPr marL="3319084" indent="-215876" defTabSz="901597" eaLnBrk="0" fontAlgn="base" hangingPunct="0">
              <a:spcBef>
                <a:spcPct val="30000"/>
              </a:spcBef>
              <a:spcAft>
                <a:spcPct val="0"/>
              </a:spcAft>
              <a:defRPr sz="1200">
                <a:solidFill>
                  <a:schemeClr val="tx1"/>
                </a:solidFill>
                <a:latin typeface="Arial" charset="0"/>
              </a:defRPr>
            </a:lvl8pPr>
            <a:lvl9pPr marL="3776232" indent="-215876" defTabSz="90159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C000508-E28E-4FE3-B31A-88082FF0DF1C}" type="slidenum">
              <a:rPr lang="en-GB" altLang="en-US" smtClean="0"/>
              <a:pPr eaLnBrk="1" hangingPunct="1">
                <a:spcBef>
                  <a:spcPct val="0"/>
                </a:spcBef>
              </a:pPr>
              <a:t>4</a:t>
            </a:fld>
            <a:endParaRPr lang="en-GB" alt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01597">
              <a:spcBef>
                <a:spcPct val="30000"/>
              </a:spcBef>
              <a:defRPr sz="1200">
                <a:solidFill>
                  <a:schemeClr val="tx1"/>
                </a:solidFill>
                <a:latin typeface="Arial" charset="0"/>
              </a:defRPr>
            </a:lvl1pPr>
            <a:lvl2pPr marL="703183" indent="-269844" defTabSz="901597">
              <a:spcBef>
                <a:spcPct val="30000"/>
              </a:spcBef>
              <a:defRPr sz="1200">
                <a:solidFill>
                  <a:schemeClr val="tx1"/>
                </a:solidFill>
                <a:latin typeface="Arial" charset="0"/>
              </a:defRPr>
            </a:lvl2pPr>
            <a:lvl3pPr marL="1082551" indent="-215876" defTabSz="901597">
              <a:spcBef>
                <a:spcPct val="30000"/>
              </a:spcBef>
              <a:defRPr sz="1200">
                <a:solidFill>
                  <a:schemeClr val="tx1"/>
                </a:solidFill>
                <a:latin typeface="Arial" charset="0"/>
              </a:defRPr>
            </a:lvl3pPr>
            <a:lvl4pPr marL="1514302" indent="-215876" defTabSz="901597">
              <a:spcBef>
                <a:spcPct val="30000"/>
              </a:spcBef>
              <a:defRPr sz="1200">
                <a:solidFill>
                  <a:schemeClr val="tx1"/>
                </a:solidFill>
                <a:latin typeface="Arial" charset="0"/>
              </a:defRPr>
            </a:lvl4pPr>
            <a:lvl5pPr marL="1947641" indent="-215876" defTabSz="901597">
              <a:spcBef>
                <a:spcPct val="30000"/>
              </a:spcBef>
              <a:defRPr sz="1200">
                <a:solidFill>
                  <a:schemeClr val="tx1"/>
                </a:solidFill>
                <a:latin typeface="Arial" charset="0"/>
              </a:defRPr>
            </a:lvl5pPr>
            <a:lvl6pPr marL="2404788" indent="-215876" defTabSz="901597" eaLnBrk="0" fontAlgn="base" hangingPunct="0">
              <a:spcBef>
                <a:spcPct val="30000"/>
              </a:spcBef>
              <a:spcAft>
                <a:spcPct val="0"/>
              </a:spcAft>
              <a:defRPr sz="1200">
                <a:solidFill>
                  <a:schemeClr val="tx1"/>
                </a:solidFill>
                <a:latin typeface="Arial" charset="0"/>
              </a:defRPr>
            </a:lvl6pPr>
            <a:lvl7pPr marL="2861936" indent="-215876" defTabSz="901597" eaLnBrk="0" fontAlgn="base" hangingPunct="0">
              <a:spcBef>
                <a:spcPct val="30000"/>
              </a:spcBef>
              <a:spcAft>
                <a:spcPct val="0"/>
              </a:spcAft>
              <a:defRPr sz="1200">
                <a:solidFill>
                  <a:schemeClr val="tx1"/>
                </a:solidFill>
                <a:latin typeface="Arial" charset="0"/>
              </a:defRPr>
            </a:lvl7pPr>
            <a:lvl8pPr marL="3319084" indent="-215876" defTabSz="901597" eaLnBrk="0" fontAlgn="base" hangingPunct="0">
              <a:spcBef>
                <a:spcPct val="30000"/>
              </a:spcBef>
              <a:spcAft>
                <a:spcPct val="0"/>
              </a:spcAft>
              <a:defRPr sz="1200">
                <a:solidFill>
                  <a:schemeClr val="tx1"/>
                </a:solidFill>
                <a:latin typeface="Arial" charset="0"/>
              </a:defRPr>
            </a:lvl8pPr>
            <a:lvl9pPr marL="3776232" indent="-215876" defTabSz="901597" eaLnBrk="0" fontAlgn="base" hangingPunct="0">
              <a:spcBef>
                <a:spcPct val="30000"/>
              </a:spcBef>
              <a:spcAft>
                <a:spcPct val="0"/>
              </a:spcAft>
              <a:defRPr sz="1200">
                <a:solidFill>
                  <a:schemeClr val="tx1"/>
                </a:solidFill>
                <a:latin typeface="Arial" charset="0"/>
              </a:defRPr>
            </a:lvl9pPr>
          </a:lstStyle>
          <a:p>
            <a:pPr>
              <a:spcBef>
                <a:spcPct val="0"/>
              </a:spcBef>
            </a:pPr>
            <a:fld id="{01875DE6-0D65-4D74-B753-35CD47070605}" type="slidenum">
              <a:rPr lang="en-GB" altLang="en-US" smtClean="0"/>
              <a:pPr>
                <a:spcBef>
                  <a:spcPct val="0"/>
                </a:spcBef>
              </a:pPr>
              <a:t>5</a:t>
            </a:fld>
            <a:endParaRPr lang="en-GB" alt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01494">
              <a:spcBef>
                <a:spcPct val="30000"/>
              </a:spcBef>
              <a:defRPr sz="1200">
                <a:solidFill>
                  <a:schemeClr val="tx1"/>
                </a:solidFill>
                <a:latin typeface="Arial" charset="0"/>
              </a:defRPr>
            </a:lvl1pPr>
            <a:lvl2pPr marL="703102" indent="-269813" defTabSz="901494">
              <a:spcBef>
                <a:spcPct val="30000"/>
              </a:spcBef>
              <a:defRPr sz="1200">
                <a:solidFill>
                  <a:schemeClr val="tx1"/>
                </a:solidFill>
                <a:latin typeface="Arial" charset="0"/>
              </a:defRPr>
            </a:lvl2pPr>
            <a:lvl3pPr marL="1082427" indent="-215852" defTabSz="901494">
              <a:spcBef>
                <a:spcPct val="30000"/>
              </a:spcBef>
              <a:defRPr sz="1200">
                <a:solidFill>
                  <a:schemeClr val="tx1"/>
                </a:solidFill>
                <a:latin typeface="Arial" charset="0"/>
              </a:defRPr>
            </a:lvl3pPr>
            <a:lvl4pPr marL="1514129" indent="-215852" defTabSz="901494">
              <a:spcBef>
                <a:spcPct val="30000"/>
              </a:spcBef>
              <a:defRPr sz="1200">
                <a:solidFill>
                  <a:schemeClr val="tx1"/>
                </a:solidFill>
                <a:latin typeface="Arial" charset="0"/>
              </a:defRPr>
            </a:lvl4pPr>
            <a:lvl5pPr marL="1947419" indent="-215852" defTabSz="901494">
              <a:spcBef>
                <a:spcPct val="30000"/>
              </a:spcBef>
              <a:defRPr sz="1200">
                <a:solidFill>
                  <a:schemeClr val="tx1"/>
                </a:solidFill>
                <a:latin typeface="Arial" charset="0"/>
              </a:defRPr>
            </a:lvl5pPr>
            <a:lvl6pPr marL="2404514" indent="-215852" defTabSz="901494" eaLnBrk="0" fontAlgn="base" hangingPunct="0">
              <a:spcBef>
                <a:spcPct val="30000"/>
              </a:spcBef>
              <a:spcAft>
                <a:spcPct val="0"/>
              </a:spcAft>
              <a:defRPr sz="1200">
                <a:solidFill>
                  <a:schemeClr val="tx1"/>
                </a:solidFill>
                <a:latin typeface="Arial" charset="0"/>
              </a:defRPr>
            </a:lvl6pPr>
            <a:lvl7pPr marL="2861609" indent="-215852" defTabSz="901494" eaLnBrk="0" fontAlgn="base" hangingPunct="0">
              <a:spcBef>
                <a:spcPct val="30000"/>
              </a:spcBef>
              <a:spcAft>
                <a:spcPct val="0"/>
              </a:spcAft>
              <a:defRPr sz="1200">
                <a:solidFill>
                  <a:schemeClr val="tx1"/>
                </a:solidFill>
                <a:latin typeface="Arial" charset="0"/>
              </a:defRPr>
            </a:lvl7pPr>
            <a:lvl8pPr marL="3318705" indent="-215852" defTabSz="901494" eaLnBrk="0" fontAlgn="base" hangingPunct="0">
              <a:spcBef>
                <a:spcPct val="30000"/>
              </a:spcBef>
              <a:spcAft>
                <a:spcPct val="0"/>
              </a:spcAft>
              <a:defRPr sz="1200">
                <a:solidFill>
                  <a:schemeClr val="tx1"/>
                </a:solidFill>
                <a:latin typeface="Arial" charset="0"/>
              </a:defRPr>
            </a:lvl8pPr>
            <a:lvl9pPr marL="3775801" indent="-215852" defTabSz="901494" eaLnBrk="0" fontAlgn="base" hangingPunct="0">
              <a:spcBef>
                <a:spcPct val="30000"/>
              </a:spcBef>
              <a:spcAft>
                <a:spcPct val="0"/>
              </a:spcAft>
              <a:defRPr sz="1200">
                <a:solidFill>
                  <a:schemeClr val="tx1"/>
                </a:solidFill>
                <a:latin typeface="Arial" charset="0"/>
              </a:defRPr>
            </a:lvl9pPr>
          </a:lstStyle>
          <a:p>
            <a:pPr>
              <a:spcBef>
                <a:spcPct val="0"/>
              </a:spcBef>
            </a:pPr>
            <a:fld id="{A3B81B83-B9E4-4680-B0F6-85FD28FDEF22}" type="slidenum">
              <a:rPr lang="en-GB" altLang="en-US" smtClean="0"/>
              <a:pPr>
                <a:spcBef>
                  <a:spcPct val="0"/>
                </a:spcBef>
              </a:pPr>
              <a:t>6</a:t>
            </a:fld>
            <a:endParaRPr lang="en-GB" alt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22EEA9E4-1B4D-4633-8266-B1CC76918F93}"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480064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EEA9E4-1B4D-4633-8266-B1CC76918F93}"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2213453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EEA9E4-1B4D-4633-8266-B1CC76918F93}"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2239000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2EEA9E4-1B4D-4633-8266-B1CC76918F93}"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1961424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2EEA9E4-1B4D-4633-8266-B1CC76918F93}" type="datetimeFigureOut">
              <a:rPr lang="en-GB" smtClean="0"/>
              <a:t>18/05/2018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3664599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22EEA9E4-1B4D-4633-8266-B1CC76918F93}" type="datetimeFigureOut">
              <a:rPr lang="en-GB" smtClean="0"/>
              <a:t>18/05/2018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23395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2EEA9E4-1B4D-4633-8266-B1CC76918F93}" type="datetimeFigureOut">
              <a:rPr lang="en-GB" smtClean="0"/>
              <a:t>18/05/2018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1845405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22EEA9E4-1B4D-4633-8266-B1CC76918F93}" type="datetimeFigureOut">
              <a:rPr lang="en-GB" smtClean="0"/>
              <a:t>18/05/2018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1148509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EEA9E4-1B4D-4633-8266-B1CC76918F93}" type="datetimeFigureOut">
              <a:rPr lang="en-GB" smtClean="0"/>
              <a:t>18/05/2018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1058538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EA9E4-1B4D-4633-8266-B1CC76918F93}" type="datetimeFigureOut">
              <a:rPr lang="en-GB" smtClean="0"/>
              <a:t>18/05/2018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149592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2EEA9E4-1B4D-4633-8266-B1CC76918F93}" type="datetimeFigureOut">
              <a:rPr lang="en-GB" smtClean="0"/>
              <a:t>18/05/2018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55F715-0750-4C7C-8182-AE920A9CF6C4}" type="slidenum">
              <a:rPr lang="en-GB" smtClean="0"/>
              <a:t>‹#›</a:t>
            </a:fld>
            <a:endParaRPr lang="en-GB"/>
          </a:p>
        </p:txBody>
      </p:sp>
    </p:spTree>
    <p:extLst>
      <p:ext uri="{BB962C8B-B14F-4D97-AF65-F5344CB8AC3E}">
        <p14:creationId xmlns:p14="http://schemas.microsoft.com/office/powerpoint/2010/main" val="1811419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22EEA9E4-1B4D-4633-8266-B1CC76918F93}" type="datetimeFigureOut">
              <a:rPr lang="en-GB" smtClean="0"/>
              <a:t>18/05/2018</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2F55F715-0750-4C7C-8182-AE920A9CF6C4}" type="slidenum">
              <a:rPr lang="en-GB" smtClean="0"/>
              <a:t>‹#›</a:t>
            </a:fld>
            <a:endParaRPr lang="en-GB"/>
          </a:p>
        </p:txBody>
      </p:sp>
    </p:spTree>
    <p:extLst>
      <p:ext uri="{BB962C8B-B14F-4D97-AF65-F5344CB8AC3E}">
        <p14:creationId xmlns:p14="http://schemas.microsoft.com/office/powerpoint/2010/main" val="2517548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mailto:thomas.griffiths@cardiff.gov.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mailto:valuation@cardiff.gov.uk"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www.cardiffcouncilproperty.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Rectangle 28"/>
          <p:cNvSpPr>
            <a:spLocks noChangeArrowheads="1"/>
          </p:cNvSpPr>
          <p:nvPr/>
        </p:nvSpPr>
        <p:spPr bwMode="auto">
          <a:xfrm>
            <a:off x="95250" y="95250"/>
            <a:ext cx="6659563" cy="8945563"/>
          </a:xfrm>
          <a:prstGeom prst="rect">
            <a:avLst/>
          </a:prstGeom>
          <a:noFill/>
          <a:ln w="57150">
            <a:solidFill>
              <a:schemeClr val="accent5">
                <a:lumMod val="75000"/>
              </a:schemeClr>
            </a:solidFill>
            <a:miter lim="800000"/>
            <a:headEnd/>
            <a:tailEn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3075" name="Text Box 18"/>
          <p:cNvSpPr txBox="1">
            <a:spLocks noChangeArrowheads="1"/>
          </p:cNvSpPr>
          <p:nvPr/>
        </p:nvSpPr>
        <p:spPr bwMode="auto">
          <a:xfrm>
            <a:off x="673100" y="8191500"/>
            <a:ext cx="563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0"/>
          </a:p>
        </p:txBody>
      </p:sp>
      <p:sp>
        <p:nvSpPr>
          <p:cNvPr id="3076" name="Text Box 19"/>
          <p:cNvSpPr txBox="1">
            <a:spLocks noChangeArrowheads="1"/>
          </p:cNvSpPr>
          <p:nvPr/>
        </p:nvSpPr>
        <p:spPr bwMode="auto">
          <a:xfrm>
            <a:off x="384175" y="8012113"/>
            <a:ext cx="6213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b="0"/>
              <a:t> </a:t>
            </a:r>
          </a:p>
        </p:txBody>
      </p:sp>
      <p:sp>
        <p:nvSpPr>
          <p:cNvPr id="5" name="TextBox 4"/>
          <p:cNvSpPr txBox="1"/>
          <p:nvPr/>
        </p:nvSpPr>
        <p:spPr bwMode="auto">
          <a:xfrm>
            <a:off x="331528" y="457200"/>
            <a:ext cx="1827873" cy="584775"/>
          </a:xfrm>
          <a:prstGeom prst="rect">
            <a:avLst/>
          </a:prstGeom>
          <a:noFill/>
        </p:spPr>
        <p:txBody>
          <a:bodyPr wrap="none">
            <a:spAutoFit/>
          </a:bodyPr>
          <a:lstStyle/>
          <a:p>
            <a:pPr algn="ctr">
              <a:defRPr/>
            </a:pPr>
            <a:r>
              <a:rPr lang="en-GB" sz="1600" b="1" dirty="0">
                <a:solidFill>
                  <a:schemeClr val="accent5">
                    <a:lumMod val="50000"/>
                  </a:schemeClr>
                </a:solidFill>
                <a:latin typeface="+mj-lt"/>
              </a:rPr>
              <a:t>STRATEGIC ESTATES</a:t>
            </a:r>
          </a:p>
          <a:p>
            <a:pPr algn="ctr">
              <a:defRPr/>
            </a:pPr>
            <a:r>
              <a:rPr lang="en-GB" sz="1600" b="1" dirty="0">
                <a:solidFill>
                  <a:schemeClr val="accent5">
                    <a:lumMod val="50000"/>
                  </a:schemeClr>
                </a:solidFill>
                <a:latin typeface="+mj-lt"/>
              </a:rPr>
              <a:t>DEPARTMENT</a:t>
            </a:r>
          </a:p>
        </p:txBody>
      </p:sp>
      <p:sp>
        <p:nvSpPr>
          <p:cNvPr id="2094" name="Rectangle 46"/>
          <p:cNvSpPr>
            <a:spLocks noChangeArrowheads="1"/>
          </p:cNvSpPr>
          <p:nvPr/>
        </p:nvSpPr>
        <p:spPr bwMode="auto">
          <a:xfrm>
            <a:off x="2047875" y="8302625"/>
            <a:ext cx="2640013"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a:defRPr/>
            </a:pPr>
            <a:endParaRPr lang="en-GB" dirty="0">
              <a:effectLst>
                <a:outerShdw blurRad="38100" dist="38100" dir="2700000" algn="tl">
                  <a:srgbClr val="C0C0C0"/>
                </a:outerShdw>
              </a:effectLst>
              <a:latin typeface="Arial" charset="0"/>
            </a:endParaRPr>
          </a:p>
          <a:p>
            <a:pPr algn="ctr">
              <a:defRPr/>
            </a:pPr>
            <a:r>
              <a:rPr lang="en-GB" dirty="0">
                <a:solidFill>
                  <a:schemeClr val="bg1"/>
                </a:solidFill>
                <a:latin typeface="Arial" charset="0"/>
              </a:rPr>
              <a:t>www.cardiffcouncilproperty.com </a:t>
            </a:r>
            <a:r>
              <a:rPr lang="en-GB" dirty="0">
                <a:solidFill>
                  <a:schemeClr val="bg1"/>
                </a:solidFill>
              </a:rPr>
              <a:t> </a:t>
            </a:r>
            <a:endParaRPr lang="en-GB" sz="1800" dirty="0">
              <a:solidFill>
                <a:schemeClr val="bg1"/>
              </a:solidFill>
              <a:latin typeface="Albertus" pitchFamily="34" charset="0"/>
            </a:endParaRPr>
          </a:p>
          <a:p>
            <a:pPr algn="ctr">
              <a:defRPr/>
            </a:pPr>
            <a:endParaRPr lang="en-GB" sz="1800" dirty="0">
              <a:latin typeface="Albertus" pitchFamily="34" charset="0"/>
            </a:endParaRPr>
          </a:p>
        </p:txBody>
      </p:sp>
      <p:sp>
        <p:nvSpPr>
          <p:cNvPr id="3078" name="Rectangle 17"/>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a:latin typeface="Monotype Corsiva" pitchFamily="66" charset="0"/>
            </a:endParaRPr>
          </a:p>
        </p:txBody>
      </p:sp>
      <p:sp>
        <p:nvSpPr>
          <p:cNvPr id="3079" name="TextBox 8"/>
          <p:cNvSpPr txBox="1">
            <a:spLocks noChangeArrowheads="1"/>
          </p:cNvSpPr>
          <p:nvPr/>
        </p:nvSpPr>
        <p:spPr bwMode="auto">
          <a:xfrm>
            <a:off x="6251575" y="8558213"/>
            <a:ext cx="252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a:solidFill>
                  <a:schemeClr val="bg1"/>
                </a:solidFill>
                <a:latin typeface="Monotype Corsiva" pitchFamily="66" charset="0"/>
              </a:rPr>
              <a:t>1</a:t>
            </a:r>
          </a:p>
        </p:txBody>
      </p:sp>
      <p:sp>
        <p:nvSpPr>
          <p:cNvPr id="3080" name="TextBox 2"/>
          <p:cNvSpPr txBox="1">
            <a:spLocks noChangeArrowheads="1"/>
          </p:cNvSpPr>
          <p:nvPr/>
        </p:nvSpPr>
        <p:spPr bwMode="auto">
          <a:xfrm>
            <a:off x="1725613" y="6875463"/>
            <a:ext cx="12715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a:latin typeface="Monotype Corsiva" pitchFamily="66" charset="0"/>
              </a:rPr>
              <a:t> </a:t>
            </a:r>
          </a:p>
        </p:txBody>
      </p:sp>
      <p:sp>
        <p:nvSpPr>
          <p:cNvPr id="2" name="TextBox 1"/>
          <p:cNvSpPr txBox="1"/>
          <p:nvPr/>
        </p:nvSpPr>
        <p:spPr>
          <a:xfrm>
            <a:off x="1403716" y="1765041"/>
            <a:ext cx="4160755" cy="830997"/>
          </a:xfrm>
          <a:prstGeom prst="rect">
            <a:avLst/>
          </a:prstGeom>
          <a:noFill/>
        </p:spPr>
        <p:txBody>
          <a:bodyPr wrap="none" rtlCol="0">
            <a:spAutoFit/>
          </a:bodyPr>
          <a:lstStyle/>
          <a:p>
            <a:pPr algn="ctr"/>
            <a:r>
              <a:rPr lang="en-GB" sz="2400" b="1" dirty="0" smtClean="0">
                <a:solidFill>
                  <a:srgbClr val="FF0000"/>
                </a:solidFill>
              </a:rPr>
              <a:t>Former TA Premises, Ball Lane, </a:t>
            </a:r>
          </a:p>
          <a:p>
            <a:pPr algn="ctr"/>
            <a:r>
              <a:rPr lang="en-GB" sz="2400" b="1" dirty="0" smtClean="0">
                <a:solidFill>
                  <a:srgbClr val="FF0000"/>
                </a:solidFill>
              </a:rPr>
              <a:t>Llanrumney, Cardiff </a:t>
            </a:r>
            <a:endParaRPr lang="en-GB" sz="2400" dirty="0">
              <a:solidFill>
                <a:srgbClr val="FF0000"/>
              </a:solidFill>
            </a:endParaRPr>
          </a:p>
        </p:txBody>
      </p:sp>
      <p:sp>
        <p:nvSpPr>
          <p:cNvPr id="4" name="Rectangle 3"/>
          <p:cNvSpPr/>
          <p:nvPr/>
        </p:nvSpPr>
        <p:spPr>
          <a:xfrm>
            <a:off x="1063625" y="7477303"/>
            <a:ext cx="4608512" cy="246221"/>
          </a:xfrm>
          <a:prstGeom prst="rect">
            <a:avLst/>
          </a:prstGeom>
        </p:spPr>
        <p:txBody>
          <a:bodyPr wrap="square">
            <a:spAutoFit/>
          </a:bodyPr>
          <a:lstStyle/>
          <a:p>
            <a:pPr>
              <a:defRPr/>
            </a:pPr>
            <a:r>
              <a:rPr lang="en-GB" sz="1000" dirty="0">
                <a:solidFill>
                  <a:srgbClr val="C00000"/>
                </a:solidFill>
                <a:latin typeface="Arial" panose="020B0604020202020204" pitchFamily="34" charset="0"/>
                <a:cs typeface="Arial" panose="020B0604020202020204" pitchFamily="34" charset="0"/>
              </a:rPr>
              <a:t>This document is available in Welsh / </a:t>
            </a:r>
            <a:r>
              <a:rPr lang="en-GB" sz="1000" dirty="0" err="1">
                <a:solidFill>
                  <a:srgbClr val="C00000"/>
                </a:solidFill>
                <a:latin typeface="Arial" panose="020B0604020202020204" pitchFamily="34" charset="0"/>
                <a:cs typeface="Arial" panose="020B0604020202020204" pitchFamily="34" charset="0"/>
              </a:rPr>
              <a:t>Mae’r</a:t>
            </a:r>
            <a:r>
              <a:rPr lang="en-GB" sz="1000" dirty="0">
                <a:solidFill>
                  <a:srgbClr val="C00000"/>
                </a:solidFill>
                <a:latin typeface="Arial" panose="020B0604020202020204" pitchFamily="34" charset="0"/>
                <a:cs typeface="Arial" panose="020B0604020202020204" pitchFamily="34" charset="0"/>
              </a:rPr>
              <a:t> </a:t>
            </a:r>
            <a:r>
              <a:rPr lang="en-GB" sz="1000" dirty="0" err="1">
                <a:solidFill>
                  <a:srgbClr val="C00000"/>
                </a:solidFill>
                <a:latin typeface="Arial" panose="020B0604020202020204" pitchFamily="34" charset="0"/>
                <a:cs typeface="Arial" panose="020B0604020202020204" pitchFamily="34" charset="0"/>
              </a:rPr>
              <a:t>ddogfen</a:t>
            </a:r>
            <a:r>
              <a:rPr lang="en-GB" sz="1000" dirty="0">
                <a:solidFill>
                  <a:srgbClr val="C00000"/>
                </a:solidFill>
                <a:latin typeface="Arial" panose="020B0604020202020204" pitchFamily="34" charset="0"/>
                <a:cs typeface="Arial" panose="020B0604020202020204" pitchFamily="34" charset="0"/>
              </a:rPr>
              <a:t> hon </a:t>
            </a:r>
            <a:r>
              <a:rPr lang="en-GB" sz="1000" dirty="0" err="1">
                <a:solidFill>
                  <a:srgbClr val="C00000"/>
                </a:solidFill>
                <a:latin typeface="Arial" panose="020B0604020202020204" pitchFamily="34" charset="0"/>
                <a:cs typeface="Arial" panose="020B0604020202020204" pitchFamily="34" charset="0"/>
              </a:rPr>
              <a:t>ar</a:t>
            </a:r>
            <a:r>
              <a:rPr lang="en-GB" sz="1000" dirty="0">
                <a:solidFill>
                  <a:srgbClr val="C00000"/>
                </a:solidFill>
                <a:latin typeface="Arial" panose="020B0604020202020204" pitchFamily="34" charset="0"/>
                <a:cs typeface="Arial" panose="020B0604020202020204" pitchFamily="34" charset="0"/>
              </a:rPr>
              <a:t> </a:t>
            </a:r>
            <a:r>
              <a:rPr lang="en-GB" sz="1000" dirty="0" err="1">
                <a:solidFill>
                  <a:srgbClr val="C00000"/>
                </a:solidFill>
                <a:latin typeface="Arial" panose="020B0604020202020204" pitchFamily="34" charset="0"/>
                <a:cs typeface="Arial" panose="020B0604020202020204" pitchFamily="34" charset="0"/>
              </a:rPr>
              <a:t>gael</a:t>
            </a:r>
            <a:r>
              <a:rPr lang="en-GB" sz="1000" dirty="0">
                <a:solidFill>
                  <a:srgbClr val="C00000"/>
                </a:solidFill>
                <a:latin typeface="Arial" panose="020B0604020202020204" pitchFamily="34" charset="0"/>
                <a:cs typeface="Arial" panose="020B0604020202020204" pitchFamily="34" charset="0"/>
              </a:rPr>
              <a:t> </a:t>
            </a:r>
            <a:r>
              <a:rPr lang="en-GB" sz="1000" dirty="0" err="1">
                <a:solidFill>
                  <a:srgbClr val="C00000"/>
                </a:solidFill>
                <a:latin typeface="Arial" panose="020B0604020202020204" pitchFamily="34" charset="0"/>
                <a:cs typeface="Arial" panose="020B0604020202020204" pitchFamily="34" charset="0"/>
              </a:rPr>
              <a:t>yn</a:t>
            </a:r>
            <a:r>
              <a:rPr lang="en-GB" sz="1000" dirty="0">
                <a:solidFill>
                  <a:srgbClr val="C00000"/>
                </a:solidFill>
                <a:latin typeface="Arial" panose="020B0604020202020204" pitchFamily="34" charset="0"/>
                <a:cs typeface="Arial" panose="020B0604020202020204" pitchFamily="34" charset="0"/>
              </a:rPr>
              <a:t> </a:t>
            </a:r>
            <a:r>
              <a:rPr lang="en-GB" sz="1000" dirty="0" err="1">
                <a:solidFill>
                  <a:srgbClr val="C00000"/>
                </a:solidFill>
                <a:latin typeface="Arial" panose="020B0604020202020204" pitchFamily="34" charset="0"/>
                <a:cs typeface="Arial" panose="020B0604020202020204" pitchFamily="34" charset="0"/>
              </a:rPr>
              <a:t>Gymraeg</a:t>
            </a:r>
            <a:endParaRPr lang="en-GB" sz="1000" dirty="0">
              <a:solidFill>
                <a:srgbClr val="C00000"/>
              </a:solidFill>
              <a:latin typeface="Arial" panose="020B0604020202020204" pitchFamily="34" charset="0"/>
              <a:cs typeface="Arial" panose="020B0604020202020204" pitchFamily="34" charset="0"/>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0380" t="74402" r="12185" b="11991"/>
          <a:stretch/>
        </p:blipFill>
        <p:spPr bwMode="auto">
          <a:xfrm>
            <a:off x="4252904" y="178781"/>
            <a:ext cx="2363349" cy="115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892" t="74402" r="51207" b="11991"/>
          <a:stretch/>
        </p:blipFill>
        <p:spPr bwMode="auto">
          <a:xfrm>
            <a:off x="1184176" y="8050936"/>
            <a:ext cx="2244824" cy="87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634236" y="6506131"/>
            <a:ext cx="5467290" cy="369332"/>
          </a:xfrm>
          <a:prstGeom prst="rect">
            <a:avLst/>
          </a:prstGeom>
        </p:spPr>
        <p:txBody>
          <a:bodyPr wrap="square">
            <a:spAutoFit/>
          </a:bodyPr>
          <a:lstStyle/>
          <a:p>
            <a:r>
              <a:rPr lang="en-GB" b="1" dirty="0"/>
              <a:t>All offers must be received no later than </a:t>
            </a:r>
            <a:r>
              <a:rPr lang="en-GB" b="1" dirty="0" smtClean="0"/>
              <a:t>8</a:t>
            </a:r>
            <a:r>
              <a:rPr lang="en-GB" b="1" baseline="30000" dirty="0" smtClean="0"/>
              <a:t>th</a:t>
            </a:r>
            <a:r>
              <a:rPr lang="en-GB" b="1" dirty="0" smtClean="0"/>
              <a:t> June </a:t>
            </a:r>
            <a:r>
              <a:rPr lang="en-GB" b="1" dirty="0"/>
              <a:t>2018</a:t>
            </a:r>
            <a:endParaRPr lang="en-GB" dirty="0"/>
          </a:p>
        </p:txBody>
      </p:sp>
      <p:sp>
        <p:nvSpPr>
          <p:cNvPr id="9" name="Rectangle 8"/>
          <p:cNvSpPr/>
          <p:nvPr/>
        </p:nvSpPr>
        <p:spPr>
          <a:xfrm>
            <a:off x="3289064" y="8374856"/>
            <a:ext cx="2797647" cy="400110"/>
          </a:xfrm>
          <a:prstGeom prst="rect">
            <a:avLst/>
          </a:prstGeom>
        </p:spPr>
        <p:txBody>
          <a:bodyPr wrap="square">
            <a:spAutoFit/>
          </a:bodyPr>
          <a:lstStyle/>
          <a:p>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dros</a:t>
            </a:r>
            <a:r>
              <a:rPr lang="en-GB" sz="1000" dirty="0">
                <a:solidFill>
                  <a:schemeClr val="bg1">
                    <a:lumMod val="50000"/>
                  </a:schemeClr>
                </a:solidFill>
              </a:rPr>
              <a:t> </a:t>
            </a:r>
            <a:r>
              <a:rPr lang="en-GB" sz="1000" dirty="0" err="1">
                <a:solidFill>
                  <a:schemeClr val="bg1">
                    <a:lumMod val="50000"/>
                  </a:schemeClr>
                </a:solidFill>
              </a:rPr>
              <a:t>Gaerdydd</a:t>
            </a:r>
            <a:r>
              <a:rPr lang="en-GB" sz="1000" dirty="0">
                <a:solidFill>
                  <a:schemeClr val="bg1">
                    <a:lumMod val="50000"/>
                  </a:schemeClr>
                </a:solidFill>
              </a:rPr>
              <a:t>, </a:t>
            </a:r>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gyda’n</a:t>
            </a:r>
            <a:r>
              <a:rPr lang="en-GB" sz="1000" dirty="0">
                <a:solidFill>
                  <a:schemeClr val="bg1">
                    <a:lumMod val="50000"/>
                  </a:schemeClr>
                </a:solidFill>
              </a:rPr>
              <a:t> </a:t>
            </a:r>
            <a:r>
              <a:rPr lang="en-GB" sz="1000" dirty="0" err="1" smtClean="0">
                <a:solidFill>
                  <a:schemeClr val="bg1">
                    <a:lumMod val="50000"/>
                  </a:schemeClr>
                </a:solidFill>
              </a:rPr>
              <a:t>gilydd</a:t>
            </a:r>
            <a:endParaRPr lang="en-GB" sz="1000" dirty="0" smtClean="0">
              <a:solidFill>
                <a:schemeClr val="bg1">
                  <a:lumMod val="50000"/>
                </a:schemeClr>
              </a:solidFill>
            </a:endParaRPr>
          </a:p>
          <a:p>
            <a:r>
              <a:rPr lang="en-GB" sz="1000" dirty="0">
                <a:solidFill>
                  <a:schemeClr val="bg1">
                    <a:lumMod val="50000"/>
                  </a:schemeClr>
                </a:solidFill>
              </a:rPr>
              <a:t> </a:t>
            </a:r>
            <a:r>
              <a:rPr lang="en-GB" sz="1000" dirty="0" smtClean="0">
                <a:solidFill>
                  <a:schemeClr val="bg1">
                    <a:lumMod val="50000"/>
                  </a:schemeClr>
                </a:solidFill>
              </a:rPr>
              <a:t>                  Working for </a:t>
            </a:r>
            <a:r>
              <a:rPr lang="en-GB" sz="1000" dirty="0">
                <a:solidFill>
                  <a:schemeClr val="bg1">
                    <a:lumMod val="50000"/>
                  </a:schemeClr>
                </a:solidFill>
              </a:rPr>
              <a:t>C</a:t>
            </a:r>
            <a:r>
              <a:rPr lang="en-GB" sz="1000" dirty="0" smtClean="0">
                <a:solidFill>
                  <a:schemeClr val="bg1">
                    <a:lumMod val="50000"/>
                  </a:schemeClr>
                </a:solidFill>
              </a:rPr>
              <a:t>ardiff, Working together</a:t>
            </a:r>
            <a:endParaRPr lang="en-GB" sz="1000" dirty="0">
              <a:solidFill>
                <a:schemeClr val="bg1">
                  <a:lumMod val="50000"/>
                </a:schemeClr>
              </a:solidFill>
            </a:endParaRPr>
          </a:p>
        </p:txBody>
      </p:sp>
      <p:pic>
        <p:nvPicPr>
          <p:cNvPr id="18" name="Picture 17" descr="C:\Users\c764604\AppData\Local\Microsoft\Windows\Temporary Internet Files\Content.Word\IMG_7270.jpg"/>
          <p:cNvPicPr/>
          <p:nvPr/>
        </p:nvPicPr>
        <p:blipFill rotWithShape="1">
          <a:blip r:embed="rId4" cstate="print">
            <a:extLst>
              <a:ext uri="{28A0092B-C50C-407E-A947-70E740481C1C}">
                <a14:useLocalDpi xmlns:a14="http://schemas.microsoft.com/office/drawing/2010/main" val="0"/>
              </a:ext>
            </a:extLst>
          </a:blip>
          <a:srcRect l="12105" r="15913"/>
          <a:stretch/>
        </p:blipFill>
        <p:spPr bwMode="auto">
          <a:xfrm rot="5400000">
            <a:off x="1988840" y="1962916"/>
            <a:ext cx="2880320" cy="4786120"/>
          </a:xfrm>
          <a:prstGeom prst="rect">
            <a:avLst/>
          </a:prstGeom>
          <a:noFill/>
          <a:ln>
            <a:noFill/>
          </a:ln>
        </p:spPr>
      </p:pic>
    </p:spTree>
    <p:extLst>
      <p:ext uri="{BB962C8B-B14F-4D97-AF65-F5344CB8AC3E}">
        <p14:creationId xmlns:p14="http://schemas.microsoft.com/office/powerpoint/2010/main" val="2266089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Rectangle 28"/>
          <p:cNvSpPr>
            <a:spLocks noChangeArrowheads="1"/>
          </p:cNvSpPr>
          <p:nvPr/>
        </p:nvSpPr>
        <p:spPr bwMode="auto">
          <a:xfrm>
            <a:off x="95250" y="95250"/>
            <a:ext cx="6659563" cy="8945563"/>
          </a:xfrm>
          <a:prstGeom prst="rect">
            <a:avLst/>
          </a:prstGeom>
          <a:noFill/>
          <a:ln w="57150">
            <a:solidFill>
              <a:schemeClr val="accent5">
                <a:lumMod val="75000"/>
              </a:schemeClr>
            </a:solidFill>
            <a:miter lim="800000"/>
            <a:headEnd/>
            <a:tailEn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3075" name="Text Box 18"/>
          <p:cNvSpPr txBox="1">
            <a:spLocks noChangeArrowheads="1"/>
          </p:cNvSpPr>
          <p:nvPr/>
        </p:nvSpPr>
        <p:spPr bwMode="auto">
          <a:xfrm>
            <a:off x="673100" y="8191500"/>
            <a:ext cx="563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0"/>
          </a:p>
        </p:txBody>
      </p:sp>
      <p:sp>
        <p:nvSpPr>
          <p:cNvPr id="3076" name="Text Box 19"/>
          <p:cNvSpPr txBox="1">
            <a:spLocks noChangeArrowheads="1"/>
          </p:cNvSpPr>
          <p:nvPr/>
        </p:nvSpPr>
        <p:spPr bwMode="auto">
          <a:xfrm>
            <a:off x="384175" y="8012113"/>
            <a:ext cx="6213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b="0"/>
              <a:t> </a:t>
            </a:r>
          </a:p>
        </p:txBody>
      </p:sp>
      <p:sp>
        <p:nvSpPr>
          <p:cNvPr id="2094" name="Rectangle 46"/>
          <p:cNvSpPr>
            <a:spLocks noChangeArrowheads="1"/>
          </p:cNvSpPr>
          <p:nvPr/>
        </p:nvSpPr>
        <p:spPr bwMode="auto">
          <a:xfrm>
            <a:off x="2047875" y="8302625"/>
            <a:ext cx="2640013" cy="69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a:defRPr/>
            </a:pPr>
            <a:endParaRPr lang="en-GB" dirty="0">
              <a:effectLst>
                <a:outerShdw blurRad="38100" dist="38100" dir="2700000" algn="tl">
                  <a:srgbClr val="C0C0C0"/>
                </a:outerShdw>
              </a:effectLst>
              <a:latin typeface="Arial" charset="0"/>
            </a:endParaRPr>
          </a:p>
          <a:p>
            <a:pPr algn="ctr">
              <a:defRPr/>
            </a:pPr>
            <a:r>
              <a:rPr lang="en-GB" dirty="0">
                <a:solidFill>
                  <a:schemeClr val="bg1"/>
                </a:solidFill>
                <a:latin typeface="Arial" charset="0"/>
              </a:rPr>
              <a:t>www.cardiffcouncilproperty.com </a:t>
            </a:r>
            <a:r>
              <a:rPr lang="en-GB" dirty="0">
                <a:solidFill>
                  <a:schemeClr val="bg1"/>
                </a:solidFill>
              </a:rPr>
              <a:t> </a:t>
            </a:r>
            <a:endParaRPr lang="en-GB" sz="1800" dirty="0">
              <a:solidFill>
                <a:schemeClr val="bg1"/>
              </a:solidFill>
              <a:latin typeface="Albertus" pitchFamily="34" charset="0"/>
            </a:endParaRPr>
          </a:p>
          <a:p>
            <a:pPr algn="ctr">
              <a:defRPr/>
            </a:pPr>
            <a:endParaRPr lang="en-GB" sz="1800" dirty="0">
              <a:latin typeface="Albertus" pitchFamily="34" charset="0"/>
            </a:endParaRPr>
          </a:p>
        </p:txBody>
      </p:sp>
      <p:sp>
        <p:nvSpPr>
          <p:cNvPr id="3078" name="Rectangle 17"/>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a:latin typeface="Monotype Corsiva" pitchFamily="66" charset="0"/>
            </a:endParaRPr>
          </a:p>
        </p:txBody>
      </p:sp>
      <p:sp>
        <p:nvSpPr>
          <p:cNvPr id="3079" name="TextBox 8"/>
          <p:cNvSpPr txBox="1">
            <a:spLocks noChangeArrowheads="1"/>
          </p:cNvSpPr>
          <p:nvPr/>
        </p:nvSpPr>
        <p:spPr bwMode="auto">
          <a:xfrm>
            <a:off x="6251575" y="8558213"/>
            <a:ext cx="252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a:solidFill>
                  <a:schemeClr val="bg1"/>
                </a:solidFill>
                <a:latin typeface="Monotype Corsiva" pitchFamily="66" charset="0"/>
              </a:rPr>
              <a:t>1</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0380" t="74402" r="12185" b="11991"/>
          <a:stretch/>
        </p:blipFill>
        <p:spPr bwMode="auto">
          <a:xfrm>
            <a:off x="4252904" y="178781"/>
            <a:ext cx="2363349" cy="115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7806" y="1547664"/>
            <a:ext cx="6280150" cy="2862322"/>
          </a:xfrm>
          <a:prstGeom prst="rect">
            <a:avLst/>
          </a:prstGeom>
          <a:noFill/>
        </p:spPr>
        <p:txBody>
          <a:bodyPr wrap="square" rtlCol="0">
            <a:spAutoFit/>
          </a:bodyPr>
          <a:lstStyle/>
          <a:p>
            <a:r>
              <a:rPr lang="en-GB" sz="1200" b="1" u="sng" dirty="0" smtClean="0"/>
              <a:t>Introduction</a:t>
            </a:r>
          </a:p>
          <a:p>
            <a:endParaRPr lang="en-GB" sz="1200" dirty="0"/>
          </a:p>
          <a:p>
            <a:r>
              <a:rPr lang="en-GB" sz="1200" dirty="0"/>
              <a:t>Cardiff </a:t>
            </a:r>
            <a:r>
              <a:rPr lang="en-GB" sz="1200" dirty="0" smtClean="0"/>
              <a:t>Council would </a:t>
            </a:r>
            <a:r>
              <a:rPr lang="en-GB" sz="1200" dirty="0"/>
              <a:t>like to invite interested operators to </a:t>
            </a:r>
            <a:r>
              <a:rPr lang="en-GB" sz="1200" dirty="0" smtClean="0"/>
              <a:t>submit offers </a:t>
            </a:r>
            <a:r>
              <a:rPr lang="en-GB" sz="1200" dirty="0"/>
              <a:t>for the </a:t>
            </a:r>
            <a:r>
              <a:rPr lang="en-GB" sz="1200" dirty="0" smtClean="0"/>
              <a:t>letting </a:t>
            </a:r>
            <a:r>
              <a:rPr lang="en-GB" sz="1200" dirty="0"/>
              <a:t>of </a:t>
            </a:r>
            <a:r>
              <a:rPr lang="en-GB" sz="1200" dirty="0" smtClean="0"/>
              <a:t>the TA Premises at Ball Lane in the Llanrumney area of  Cardiff.</a:t>
            </a:r>
          </a:p>
          <a:p>
            <a:endParaRPr lang="en-GB" sz="1200" dirty="0"/>
          </a:p>
          <a:p>
            <a:r>
              <a:rPr lang="en-GB" sz="1200" b="1" u="sng" dirty="0" smtClean="0"/>
              <a:t>Location</a:t>
            </a:r>
          </a:p>
          <a:p>
            <a:endParaRPr lang="en-GB" sz="1200" dirty="0"/>
          </a:p>
          <a:p>
            <a:r>
              <a:rPr lang="en-GB" sz="1200" dirty="0" smtClean="0"/>
              <a:t>The site location of the property is shown below in addition to an aerial image of the area. </a:t>
            </a:r>
          </a:p>
          <a:p>
            <a:r>
              <a:rPr lang="en-GB" sz="1200" dirty="0" smtClean="0"/>
              <a:t>Site area is approximately 0.12 acres.</a:t>
            </a:r>
          </a:p>
          <a:p>
            <a:endParaRPr lang="en-GB" sz="1200" dirty="0"/>
          </a:p>
          <a:p>
            <a:r>
              <a:rPr lang="en-GB" sz="1200" b="1" u="sng" dirty="0" smtClean="0"/>
              <a:t>Accommodation</a:t>
            </a:r>
          </a:p>
          <a:p>
            <a:endParaRPr lang="en-GB" sz="1200" b="1" u="sng" dirty="0"/>
          </a:p>
          <a:p>
            <a:r>
              <a:rPr lang="en-GB" sz="1200" dirty="0"/>
              <a:t>Approx. Hall Area 84 </a:t>
            </a:r>
            <a:r>
              <a:rPr lang="en-GB" sz="1200" dirty="0" smtClean="0"/>
              <a:t>sq. m. </a:t>
            </a:r>
            <a:r>
              <a:rPr lang="en-GB" sz="1200" dirty="0"/>
              <a:t>/ 904 </a:t>
            </a:r>
            <a:r>
              <a:rPr lang="en-GB" sz="1200" dirty="0" smtClean="0"/>
              <a:t>sq. ft.</a:t>
            </a:r>
          </a:p>
          <a:p>
            <a:endParaRPr lang="en-GB" sz="1200" dirty="0"/>
          </a:p>
          <a:p>
            <a:r>
              <a:rPr lang="en-GB" sz="1200" dirty="0"/>
              <a:t>Approx. Store area: 4.6 </a:t>
            </a:r>
            <a:r>
              <a:rPr lang="en-GB" sz="1200" dirty="0" smtClean="0"/>
              <a:t>sq. m. </a:t>
            </a:r>
            <a:r>
              <a:rPr lang="en-GB" sz="1200" dirty="0"/>
              <a:t>/ 49.5 </a:t>
            </a:r>
            <a:r>
              <a:rPr lang="en-GB" sz="1200" dirty="0" smtClean="0"/>
              <a:t>sq. ft.</a:t>
            </a:r>
            <a:endParaRPr lang="en-GB" sz="1200" dirty="0"/>
          </a:p>
        </p:txBody>
      </p:sp>
      <p:pic>
        <p:nvPicPr>
          <p:cNvPr id="1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892" t="74402" r="51207" b="11991"/>
          <a:stretch/>
        </p:blipFill>
        <p:spPr bwMode="auto">
          <a:xfrm>
            <a:off x="1184176" y="8050936"/>
            <a:ext cx="2244824" cy="87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3289064" y="8374856"/>
            <a:ext cx="2797647" cy="400110"/>
          </a:xfrm>
          <a:prstGeom prst="rect">
            <a:avLst/>
          </a:prstGeom>
        </p:spPr>
        <p:txBody>
          <a:bodyPr wrap="square">
            <a:spAutoFit/>
          </a:bodyPr>
          <a:lstStyle/>
          <a:p>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dros</a:t>
            </a:r>
            <a:r>
              <a:rPr lang="en-GB" sz="1000" dirty="0">
                <a:solidFill>
                  <a:schemeClr val="bg1">
                    <a:lumMod val="50000"/>
                  </a:schemeClr>
                </a:solidFill>
              </a:rPr>
              <a:t> </a:t>
            </a:r>
            <a:r>
              <a:rPr lang="en-GB" sz="1000" dirty="0" err="1">
                <a:solidFill>
                  <a:schemeClr val="bg1">
                    <a:lumMod val="50000"/>
                  </a:schemeClr>
                </a:solidFill>
              </a:rPr>
              <a:t>Gaerdydd</a:t>
            </a:r>
            <a:r>
              <a:rPr lang="en-GB" sz="1000" dirty="0">
                <a:solidFill>
                  <a:schemeClr val="bg1">
                    <a:lumMod val="50000"/>
                  </a:schemeClr>
                </a:solidFill>
              </a:rPr>
              <a:t>, </a:t>
            </a:r>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gyda’n</a:t>
            </a:r>
            <a:r>
              <a:rPr lang="en-GB" sz="1000" dirty="0">
                <a:solidFill>
                  <a:schemeClr val="bg1">
                    <a:lumMod val="50000"/>
                  </a:schemeClr>
                </a:solidFill>
              </a:rPr>
              <a:t> </a:t>
            </a:r>
            <a:r>
              <a:rPr lang="en-GB" sz="1000" dirty="0" err="1" smtClean="0">
                <a:solidFill>
                  <a:schemeClr val="bg1">
                    <a:lumMod val="50000"/>
                  </a:schemeClr>
                </a:solidFill>
              </a:rPr>
              <a:t>gilydd</a:t>
            </a:r>
            <a:endParaRPr lang="en-GB" sz="1000" dirty="0" smtClean="0">
              <a:solidFill>
                <a:schemeClr val="bg1">
                  <a:lumMod val="50000"/>
                </a:schemeClr>
              </a:solidFill>
            </a:endParaRPr>
          </a:p>
          <a:p>
            <a:r>
              <a:rPr lang="en-GB" sz="1000" dirty="0">
                <a:solidFill>
                  <a:schemeClr val="bg1">
                    <a:lumMod val="50000"/>
                  </a:schemeClr>
                </a:solidFill>
              </a:rPr>
              <a:t> </a:t>
            </a:r>
            <a:r>
              <a:rPr lang="en-GB" sz="1000" dirty="0" smtClean="0">
                <a:solidFill>
                  <a:schemeClr val="bg1">
                    <a:lumMod val="50000"/>
                  </a:schemeClr>
                </a:solidFill>
              </a:rPr>
              <a:t>                  Working for </a:t>
            </a:r>
            <a:r>
              <a:rPr lang="en-GB" sz="1000" dirty="0">
                <a:solidFill>
                  <a:schemeClr val="bg1">
                    <a:lumMod val="50000"/>
                  </a:schemeClr>
                </a:solidFill>
              </a:rPr>
              <a:t>C</a:t>
            </a:r>
            <a:r>
              <a:rPr lang="en-GB" sz="1000" dirty="0" smtClean="0">
                <a:solidFill>
                  <a:schemeClr val="bg1">
                    <a:lumMod val="50000"/>
                  </a:schemeClr>
                </a:solidFill>
              </a:rPr>
              <a:t>ardiff, Working together</a:t>
            </a:r>
            <a:endParaRPr lang="en-GB" sz="1000" dirty="0">
              <a:solidFill>
                <a:schemeClr val="bg1">
                  <a:lumMod val="50000"/>
                </a:schemeClr>
              </a:solidFill>
            </a:endParaRPr>
          </a:p>
        </p:txBody>
      </p:sp>
      <p:sp>
        <p:nvSpPr>
          <p:cNvPr id="4" name="Rectangle 3"/>
          <p:cNvSpPr/>
          <p:nvPr/>
        </p:nvSpPr>
        <p:spPr>
          <a:xfrm>
            <a:off x="249163" y="432044"/>
            <a:ext cx="2349453" cy="646331"/>
          </a:xfrm>
          <a:prstGeom prst="rect">
            <a:avLst/>
          </a:prstGeom>
        </p:spPr>
        <p:txBody>
          <a:bodyPr wrap="square">
            <a:spAutoFit/>
          </a:bodyPr>
          <a:lstStyle/>
          <a:p>
            <a:pPr algn="ctr">
              <a:defRPr/>
            </a:pPr>
            <a:r>
              <a:rPr lang="en-GB" b="1" dirty="0">
                <a:solidFill>
                  <a:schemeClr val="accent5">
                    <a:lumMod val="50000"/>
                  </a:schemeClr>
                </a:solidFill>
              </a:rPr>
              <a:t>STRATEGIC ESTATES</a:t>
            </a:r>
          </a:p>
          <a:p>
            <a:pPr algn="ctr">
              <a:defRPr/>
            </a:pPr>
            <a:r>
              <a:rPr lang="en-GB" b="1" dirty="0">
                <a:solidFill>
                  <a:schemeClr val="accent5">
                    <a:lumMod val="50000"/>
                  </a:schemeClr>
                </a:solidFill>
              </a:rPr>
              <a:t>DEPARTMENT</a:t>
            </a:r>
          </a:p>
        </p:txBody>
      </p:sp>
      <p:pic>
        <p:nvPicPr>
          <p:cNvPr id="1026"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8062" t="13888" r="23946" b="4621"/>
          <a:stretch/>
        </p:blipFill>
        <p:spPr bwMode="auto">
          <a:xfrm>
            <a:off x="456687" y="4787647"/>
            <a:ext cx="2941573" cy="2485018"/>
          </a:xfrm>
          <a:prstGeom prst="rect">
            <a:avLst/>
          </a:prstGeom>
          <a:noFill/>
          <a:ln w="38100">
            <a:solidFill>
              <a:schemeClr val="accent5">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7" name="TextBox 16"/>
          <p:cNvSpPr txBox="1"/>
          <p:nvPr/>
        </p:nvSpPr>
        <p:spPr>
          <a:xfrm>
            <a:off x="937674" y="5428757"/>
            <a:ext cx="728982" cy="276999"/>
          </a:xfrm>
          <a:prstGeom prst="rect">
            <a:avLst/>
          </a:prstGeom>
          <a:noFill/>
        </p:spPr>
        <p:txBody>
          <a:bodyPr wrap="none" rtlCol="0">
            <a:spAutoFit/>
          </a:bodyPr>
          <a:lstStyle/>
          <a:p>
            <a:r>
              <a:rPr lang="en-GB" sz="1200" b="1" dirty="0" smtClean="0">
                <a:solidFill>
                  <a:srgbClr val="0070C0"/>
                </a:solidFill>
              </a:rPr>
              <a:t>Location</a:t>
            </a:r>
            <a:endParaRPr lang="en-GB" sz="1200" b="1" dirty="0">
              <a:solidFill>
                <a:srgbClr val="0070C0"/>
              </a:solidFill>
            </a:endParaRPr>
          </a:p>
        </p:txBody>
      </p:sp>
      <p:sp>
        <p:nvSpPr>
          <p:cNvPr id="2" name="Right Arrow 1"/>
          <p:cNvSpPr/>
          <p:nvPr/>
        </p:nvSpPr>
        <p:spPr>
          <a:xfrm rot="2103242">
            <a:off x="1534441" y="5760431"/>
            <a:ext cx="226763" cy="45719"/>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46116" t="30731" r="23544" b="22537"/>
          <a:stretch/>
        </p:blipFill>
        <p:spPr bwMode="auto">
          <a:xfrm>
            <a:off x="3620642" y="4788024"/>
            <a:ext cx="2683077" cy="2484642"/>
          </a:xfrm>
          <a:prstGeom prst="rect">
            <a:avLst/>
          </a:prstGeom>
          <a:noFill/>
          <a:ln w="38100">
            <a:solidFill>
              <a:schemeClr val="accent5">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21" name="TextBox 20"/>
          <p:cNvSpPr txBox="1"/>
          <p:nvPr/>
        </p:nvSpPr>
        <p:spPr>
          <a:xfrm>
            <a:off x="3971650" y="5442657"/>
            <a:ext cx="728982" cy="276999"/>
          </a:xfrm>
          <a:prstGeom prst="rect">
            <a:avLst/>
          </a:prstGeom>
          <a:noFill/>
        </p:spPr>
        <p:txBody>
          <a:bodyPr wrap="none" rtlCol="0">
            <a:spAutoFit/>
          </a:bodyPr>
          <a:lstStyle/>
          <a:p>
            <a:r>
              <a:rPr lang="en-GB" sz="1200" b="1" dirty="0" smtClean="0">
                <a:solidFill>
                  <a:srgbClr val="FFFF00"/>
                </a:solidFill>
              </a:rPr>
              <a:t>Location</a:t>
            </a:r>
            <a:endParaRPr lang="en-GB" sz="1200" b="1" dirty="0">
              <a:solidFill>
                <a:srgbClr val="FFFF00"/>
              </a:solidFill>
            </a:endParaRPr>
          </a:p>
        </p:txBody>
      </p:sp>
      <p:sp>
        <p:nvSpPr>
          <p:cNvPr id="22" name="Right Arrow 21"/>
          <p:cNvSpPr/>
          <p:nvPr/>
        </p:nvSpPr>
        <p:spPr>
          <a:xfrm rot="2103242">
            <a:off x="4568417" y="5774331"/>
            <a:ext cx="226763" cy="45719"/>
          </a:xfrm>
          <a:prstGeom prst="rightArrow">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659877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Rectangle 28"/>
          <p:cNvSpPr>
            <a:spLocks noChangeArrowheads="1"/>
          </p:cNvSpPr>
          <p:nvPr/>
        </p:nvSpPr>
        <p:spPr bwMode="auto">
          <a:xfrm>
            <a:off x="95250" y="95250"/>
            <a:ext cx="6659563" cy="8945563"/>
          </a:xfrm>
          <a:prstGeom prst="rect">
            <a:avLst/>
          </a:prstGeom>
          <a:noFill/>
          <a:ln w="57150">
            <a:solidFill>
              <a:schemeClr val="accent5">
                <a:lumMod val="75000"/>
              </a:schemeClr>
            </a:solidFill>
            <a:miter lim="800000"/>
            <a:headEnd/>
            <a:tailEn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3075" name="Text Box 18"/>
          <p:cNvSpPr txBox="1">
            <a:spLocks noChangeArrowheads="1"/>
          </p:cNvSpPr>
          <p:nvPr/>
        </p:nvSpPr>
        <p:spPr bwMode="auto">
          <a:xfrm>
            <a:off x="673100" y="8191500"/>
            <a:ext cx="563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0"/>
          </a:p>
        </p:txBody>
      </p:sp>
      <p:sp>
        <p:nvSpPr>
          <p:cNvPr id="3076" name="Text Box 19"/>
          <p:cNvSpPr txBox="1">
            <a:spLocks noChangeArrowheads="1"/>
          </p:cNvSpPr>
          <p:nvPr/>
        </p:nvSpPr>
        <p:spPr bwMode="auto">
          <a:xfrm>
            <a:off x="384175" y="8012113"/>
            <a:ext cx="6213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b="0"/>
              <a:t> </a:t>
            </a:r>
          </a:p>
        </p:txBody>
      </p:sp>
      <p:sp>
        <p:nvSpPr>
          <p:cNvPr id="3078" name="Rectangle 17"/>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a:latin typeface="Monotype Corsiva" pitchFamily="66" charset="0"/>
            </a:endParaRPr>
          </a:p>
        </p:txBody>
      </p:sp>
      <p:sp>
        <p:nvSpPr>
          <p:cNvPr id="3079" name="TextBox 8"/>
          <p:cNvSpPr txBox="1">
            <a:spLocks noChangeArrowheads="1"/>
          </p:cNvSpPr>
          <p:nvPr/>
        </p:nvSpPr>
        <p:spPr bwMode="auto">
          <a:xfrm>
            <a:off x="6251575" y="8558213"/>
            <a:ext cx="252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a:solidFill>
                  <a:schemeClr val="bg1"/>
                </a:solidFill>
                <a:latin typeface="Monotype Corsiva" pitchFamily="66" charset="0"/>
              </a:rPr>
              <a:t>1</a:t>
            </a:r>
          </a:p>
        </p:txBody>
      </p:sp>
      <p:sp>
        <p:nvSpPr>
          <p:cNvPr id="3080" name="TextBox 2"/>
          <p:cNvSpPr txBox="1">
            <a:spLocks noChangeArrowheads="1"/>
          </p:cNvSpPr>
          <p:nvPr/>
        </p:nvSpPr>
        <p:spPr bwMode="auto">
          <a:xfrm>
            <a:off x="1725613" y="6875463"/>
            <a:ext cx="12715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a:latin typeface="Monotype Corsiva" pitchFamily="66" charset="0"/>
              </a:rPr>
              <a:t> </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0380" t="74402" r="12185" b="11991"/>
          <a:stretch/>
        </p:blipFill>
        <p:spPr bwMode="auto">
          <a:xfrm>
            <a:off x="4252904" y="178781"/>
            <a:ext cx="2363349" cy="115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3838" y="1343150"/>
            <a:ext cx="6280150" cy="1384995"/>
          </a:xfrm>
          <a:prstGeom prst="rect">
            <a:avLst/>
          </a:prstGeom>
          <a:noFill/>
        </p:spPr>
        <p:txBody>
          <a:bodyPr wrap="square" rtlCol="0">
            <a:spAutoFit/>
          </a:bodyPr>
          <a:lstStyle/>
          <a:p>
            <a:r>
              <a:rPr lang="en-GB" sz="1200" b="1" u="sng" dirty="0" smtClean="0"/>
              <a:t>Proposed Lease Terms</a:t>
            </a:r>
          </a:p>
          <a:p>
            <a:endParaRPr lang="en-GB" sz="1200" b="1" u="sng" dirty="0"/>
          </a:p>
          <a:p>
            <a:endParaRPr lang="en-GB" sz="1200" b="1" u="sng" dirty="0" smtClean="0"/>
          </a:p>
          <a:p>
            <a:endParaRPr lang="en-GB" sz="1200" dirty="0"/>
          </a:p>
          <a:p>
            <a:endParaRPr lang="en-GB" sz="1200" dirty="0"/>
          </a:p>
          <a:p>
            <a:endParaRPr lang="en-GB" sz="1200" dirty="0"/>
          </a:p>
          <a:p>
            <a:endParaRPr lang="en-GB" sz="1200" dirty="0"/>
          </a:p>
        </p:txBody>
      </p:sp>
      <p:sp>
        <p:nvSpPr>
          <p:cNvPr id="8" name="Rectangle 7"/>
          <p:cNvSpPr/>
          <p:nvPr/>
        </p:nvSpPr>
        <p:spPr>
          <a:xfrm>
            <a:off x="327024" y="5508104"/>
            <a:ext cx="6121326" cy="1200329"/>
          </a:xfrm>
          <a:prstGeom prst="rect">
            <a:avLst/>
          </a:prstGeom>
        </p:spPr>
        <p:txBody>
          <a:bodyPr wrap="square">
            <a:spAutoFit/>
          </a:bodyPr>
          <a:lstStyle/>
          <a:p>
            <a:r>
              <a:rPr lang="en-GB" sz="1200" b="1" u="sng" dirty="0"/>
              <a:t>Contact:</a:t>
            </a:r>
            <a:r>
              <a:rPr lang="en-GB" dirty="0"/>
              <a:t> </a:t>
            </a:r>
            <a:endParaRPr lang="en-GB" dirty="0" smtClean="0"/>
          </a:p>
          <a:p>
            <a:endParaRPr lang="en-GB" dirty="0"/>
          </a:p>
          <a:p>
            <a:r>
              <a:rPr lang="en-GB" sz="1200" dirty="0" smtClean="0"/>
              <a:t>Liam Slater (Surveyor)  </a:t>
            </a:r>
          </a:p>
          <a:p>
            <a:r>
              <a:rPr lang="en-GB" sz="1200" dirty="0" smtClean="0"/>
              <a:t>Tel : 02920 873559  </a:t>
            </a:r>
          </a:p>
          <a:p>
            <a:r>
              <a:rPr lang="en-GB" sz="1200" u="sng" dirty="0" smtClean="0">
                <a:hlinkClick r:id="rId4"/>
              </a:rPr>
              <a:t>Email : Liam.Slater@cardiff.gov.uk</a:t>
            </a:r>
            <a:endParaRPr lang="en-GB" sz="1200" dirty="0"/>
          </a:p>
        </p:txBody>
      </p:sp>
      <p:pic>
        <p:nvPicPr>
          <p:cNvPr id="2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892" t="74402" r="51207" b="11991"/>
          <a:stretch/>
        </p:blipFill>
        <p:spPr bwMode="auto">
          <a:xfrm>
            <a:off x="1184176" y="8050936"/>
            <a:ext cx="2244824" cy="87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Rectangle 21"/>
          <p:cNvSpPr/>
          <p:nvPr/>
        </p:nvSpPr>
        <p:spPr>
          <a:xfrm>
            <a:off x="3289064" y="8374856"/>
            <a:ext cx="2797647" cy="400110"/>
          </a:xfrm>
          <a:prstGeom prst="rect">
            <a:avLst/>
          </a:prstGeom>
        </p:spPr>
        <p:txBody>
          <a:bodyPr wrap="square">
            <a:spAutoFit/>
          </a:bodyPr>
          <a:lstStyle/>
          <a:p>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dros</a:t>
            </a:r>
            <a:r>
              <a:rPr lang="en-GB" sz="1000" dirty="0">
                <a:solidFill>
                  <a:schemeClr val="bg1">
                    <a:lumMod val="50000"/>
                  </a:schemeClr>
                </a:solidFill>
              </a:rPr>
              <a:t> </a:t>
            </a:r>
            <a:r>
              <a:rPr lang="en-GB" sz="1000" dirty="0" err="1">
                <a:solidFill>
                  <a:schemeClr val="bg1">
                    <a:lumMod val="50000"/>
                  </a:schemeClr>
                </a:solidFill>
              </a:rPr>
              <a:t>Gaerdydd</a:t>
            </a:r>
            <a:r>
              <a:rPr lang="en-GB" sz="1000" dirty="0">
                <a:solidFill>
                  <a:schemeClr val="bg1">
                    <a:lumMod val="50000"/>
                  </a:schemeClr>
                </a:solidFill>
              </a:rPr>
              <a:t>, </a:t>
            </a:r>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gyda’n</a:t>
            </a:r>
            <a:r>
              <a:rPr lang="en-GB" sz="1000" dirty="0">
                <a:solidFill>
                  <a:schemeClr val="bg1">
                    <a:lumMod val="50000"/>
                  </a:schemeClr>
                </a:solidFill>
              </a:rPr>
              <a:t> </a:t>
            </a:r>
            <a:r>
              <a:rPr lang="en-GB" sz="1000" dirty="0" err="1" smtClean="0">
                <a:solidFill>
                  <a:schemeClr val="bg1">
                    <a:lumMod val="50000"/>
                  </a:schemeClr>
                </a:solidFill>
              </a:rPr>
              <a:t>gilydd</a:t>
            </a:r>
            <a:endParaRPr lang="en-GB" sz="1000" dirty="0" smtClean="0">
              <a:solidFill>
                <a:schemeClr val="bg1">
                  <a:lumMod val="50000"/>
                </a:schemeClr>
              </a:solidFill>
            </a:endParaRPr>
          </a:p>
          <a:p>
            <a:r>
              <a:rPr lang="en-GB" sz="1000" dirty="0">
                <a:solidFill>
                  <a:schemeClr val="bg1">
                    <a:lumMod val="50000"/>
                  </a:schemeClr>
                </a:solidFill>
              </a:rPr>
              <a:t> </a:t>
            </a:r>
            <a:r>
              <a:rPr lang="en-GB" sz="1000" dirty="0" smtClean="0">
                <a:solidFill>
                  <a:schemeClr val="bg1">
                    <a:lumMod val="50000"/>
                  </a:schemeClr>
                </a:solidFill>
              </a:rPr>
              <a:t>                  Working for </a:t>
            </a:r>
            <a:r>
              <a:rPr lang="en-GB" sz="1000" dirty="0">
                <a:solidFill>
                  <a:schemeClr val="bg1">
                    <a:lumMod val="50000"/>
                  </a:schemeClr>
                </a:solidFill>
              </a:rPr>
              <a:t>C</a:t>
            </a:r>
            <a:r>
              <a:rPr lang="en-GB" sz="1000" dirty="0" smtClean="0">
                <a:solidFill>
                  <a:schemeClr val="bg1">
                    <a:lumMod val="50000"/>
                  </a:schemeClr>
                </a:solidFill>
              </a:rPr>
              <a:t>ardiff, Working together</a:t>
            </a:r>
            <a:endParaRPr lang="en-GB" sz="1000" dirty="0">
              <a:solidFill>
                <a:schemeClr val="bg1">
                  <a:lumMod val="50000"/>
                </a:schemeClr>
              </a:solidFill>
            </a:endParaRPr>
          </a:p>
        </p:txBody>
      </p:sp>
      <p:sp>
        <p:nvSpPr>
          <p:cNvPr id="23" name="Rectangle 22"/>
          <p:cNvSpPr/>
          <p:nvPr/>
        </p:nvSpPr>
        <p:spPr>
          <a:xfrm>
            <a:off x="249163" y="432044"/>
            <a:ext cx="2349453" cy="646331"/>
          </a:xfrm>
          <a:prstGeom prst="rect">
            <a:avLst/>
          </a:prstGeom>
        </p:spPr>
        <p:txBody>
          <a:bodyPr wrap="square">
            <a:spAutoFit/>
          </a:bodyPr>
          <a:lstStyle/>
          <a:p>
            <a:pPr algn="ctr">
              <a:defRPr/>
            </a:pPr>
            <a:r>
              <a:rPr lang="en-GB" b="1" dirty="0">
                <a:solidFill>
                  <a:schemeClr val="accent5">
                    <a:lumMod val="50000"/>
                  </a:schemeClr>
                </a:solidFill>
              </a:rPr>
              <a:t>STRATEGIC ESTATES</a:t>
            </a:r>
          </a:p>
          <a:p>
            <a:pPr algn="ctr">
              <a:defRPr/>
            </a:pPr>
            <a:r>
              <a:rPr lang="en-GB" b="1" dirty="0">
                <a:solidFill>
                  <a:schemeClr val="accent5">
                    <a:lumMod val="50000"/>
                  </a:schemeClr>
                </a:solidFill>
              </a:rPr>
              <a:t>DEPARTMENT</a:t>
            </a:r>
          </a:p>
        </p:txBody>
      </p:sp>
      <p:graphicFrame>
        <p:nvGraphicFramePr>
          <p:cNvPr id="2" name="Table 1"/>
          <p:cNvGraphicFramePr>
            <a:graphicFrameLocks noGrp="1"/>
          </p:cNvGraphicFramePr>
          <p:nvPr>
            <p:extLst>
              <p:ext uri="{D42A27DB-BD31-4B8C-83A1-F6EECF244321}">
                <p14:modId xmlns:p14="http://schemas.microsoft.com/office/powerpoint/2010/main" val="740366290"/>
              </p:ext>
            </p:extLst>
          </p:nvPr>
        </p:nvGraphicFramePr>
        <p:xfrm>
          <a:off x="331788" y="1835696"/>
          <a:ext cx="6172200" cy="3412478"/>
        </p:xfrm>
        <a:graphic>
          <a:graphicData uri="http://schemas.openxmlformats.org/drawingml/2006/table">
            <a:tbl>
              <a:tblPr firstCol="1" bandRow="1">
                <a:tableStyleId>{5C22544A-7EE6-4342-B048-85BDC9FD1C3A}</a:tableStyleId>
              </a:tblPr>
              <a:tblGrid>
                <a:gridCol w="742481"/>
                <a:gridCol w="5429719"/>
              </a:tblGrid>
              <a:tr h="197886">
                <a:tc>
                  <a:txBody>
                    <a:bodyPr/>
                    <a:lstStyle/>
                    <a:p>
                      <a:pPr>
                        <a:lnSpc>
                          <a:spcPct val="115000"/>
                        </a:lnSpc>
                        <a:spcAft>
                          <a:spcPts val="0"/>
                        </a:spcAft>
                      </a:pPr>
                      <a:r>
                        <a:rPr lang="en-GB" sz="1200" dirty="0">
                          <a:effectLst/>
                        </a:rPr>
                        <a:t>Term</a:t>
                      </a:r>
                      <a:endParaRPr lang="en-GB" sz="1200" dirty="0">
                        <a:solidFill>
                          <a:srgbClr val="000000"/>
                        </a:solidFill>
                        <a:effectLst/>
                        <a:latin typeface="Calibri"/>
                        <a:ea typeface="Calibri"/>
                        <a:cs typeface="Times New Roman"/>
                      </a:endParaRPr>
                    </a:p>
                  </a:txBody>
                  <a:tcPr marL="43042" marR="43042" marT="0" marB="0"/>
                </a:tc>
                <a:tc>
                  <a:txBody>
                    <a:bodyPr/>
                    <a:lstStyle/>
                    <a:p>
                      <a:pPr>
                        <a:lnSpc>
                          <a:spcPct val="115000"/>
                        </a:lnSpc>
                        <a:spcAft>
                          <a:spcPts val="0"/>
                        </a:spcAft>
                      </a:pPr>
                      <a:r>
                        <a:rPr lang="en-GB" sz="1200">
                          <a:effectLst/>
                        </a:rPr>
                        <a:t>A lease for a term of 3-5 years (from a date to be agreed).</a:t>
                      </a:r>
                      <a:endParaRPr lang="en-GB" sz="1200">
                        <a:solidFill>
                          <a:srgbClr val="000000"/>
                        </a:solidFill>
                        <a:effectLst/>
                        <a:latin typeface="Calibri"/>
                        <a:ea typeface="Calibri"/>
                        <a:cs typeface="Times New Roman"/>
                      </a:endParaRPr>
                    </a:p>
                  </a:txBody>
                  <a:tcPr marL="43042" marR="43042" marT="0" marB="0"/>
                </a:tc>
              </a:tr>
              <a:tr h="395773">
                <a:tc>
                  <a:txBody>
                    <a:bodyPr/>
                    <a:lstStyle/>
                    <a:p>
                      <a:pPr>
                        <a:lnSpc>
                          <a:spcPct val="115000"/>
                        </a:lnSpc>
                        <a:spcAft>
                          <a:spcPts val="0"/>
                        </a:spcAft>
                      </a:pPr>
                      <a:r>
                        <a:rPr lang="en-GB" sz="1200" dirty="0">
                          <a:effectLst/>
                        </a:rPr>
                        <a:t>Use</a:t>
                      </a:r>
                      <a:endParaRPr lang="en-GB" sz="1200" dirty="0">
                        <a:solidFill>
                          <a:srgbClr val="000000"/>
                        </a:solidFill>
                        <a:effectLst/>
                        <a:latin typeface="Calibri"/>
                        <a:ea typeface="Calibri"/>
                        <a:cs typeface="Times New Roman"/>
                      </a:endParaRPr>
                    </a:p>
                  </a:txBody>
                  <a:tcPr marL="43042" marR="43042" marT="0" marB="0"/>
                </a:tc>
                <a:tc>
                  <a:txBody>
                    <a:bodyPr/>
                    <a:lstStyle/>
                    <a:p>
                      <a:pPr>
                        <a:lnSpc>
                          <a:spcPct val="115000"/>
                        </a:lnSpc>
                        <a:spcAft>
                          <a:spcPts val="0"/>
                        </a:spcAft>
                      </a:pPr>
                      <a:r>
                        <a:rPr lang="en-GB" sz="1200" dirty="0">
                          <a:effectLst/>
                        </a:rPr>
                        <a:t>The premises may be used for </a:t>
                      </a:r>
                      <a:r>
                        <a:rPr lang="en-GB" sz="1200" dirty="0" smtClean="0">
                          <a:effectLst/>
                        </a:rPr>
                        <a:t>Assembly and Leisure </a:t>
                      </a:r>
                      <a:r>
                        <a:rPr lang="en-GB" sz="1200" dirty="0">
                          <a:effectLst/>
                        </a:rPr>
                        <a:t>(Use Class </a:t>
                      </a:r>
                      <a:r>
                        <a:rPr lang="en-GB" sz="1200" dirty="0" smtClean="0">
                          <a:effectLst/>
                        </a:rPr>
                        <a:t>D2). All interested parties should make their own enquiries</a:t>
                      </a:r>
                      <a:r>
                        <a:rPr lang="en-GB" sz="1200" baseline="0" dirty="0" smtClean="0">
                          <a:effectLst/>
                        </a:rPr>
                        <a:t> to the local authority.</a:t>
                      </a:r>
                      <a:endParaRPr lang="en-GB" sz="1200" dirty="0">
                        <a:solidFill>
                          <a:srgbClr val="000000"/>
                        </a:solidFill>
                        <a:effectLst/>
                        <a:latin typeface="Calibri"/>
                        <a:ea typeface="Calibri"/>
                        <a:cs typeface="Times New Roman"/>
                      </a:endParaRPr>
                    </a:p>
                  </a:txBody>
                  <a:tcPr marL="43042" marR="43042" marT="0" marB="0"/>
                </a:tc>
              </a:tr>
              <a:tr h="257798">
                <a:tc>
                  <a:txBody>
                    <a:bodyPr/>
                    <a:lstStyle/>
                    <a:p>
                      <a:pPr>
                        <a:lnSpc>
                          <a:spcPct val="115000"/>
                        </a:lnSpc>
                        <a:spcAft>
                          <a:spcPts val="0"/>
                        </a:spcAft>
                      </a:pPr>
                      <a:r>
                        <a:rPr lang="en-GB" sz="1200">
                          <a:effectLst/>
                        </a:rPr>
                        <a:t>Rent</a:t>
                      </a:r>
                      <a:endParaRPr lang="en-GB" sz="1200">
                        <a:solidFill>
                          <a:srgbClr val="000000"/>
                        </a:solidFill>
                        <a:effectLst/>
                        <a:latin typeface="Calibri"/>
                        <a:ea typeface="Calibri"/>
                        <a:cs typeface="Times New Roman"/>
                      </a:endParaRPr>
                    </a:p>
                  </a:txBody>
                  <a:tcPr marL="43042" marR="43042" marT="0" marB="0"/>
                </a:tc>
                <a:tc>
                  <a:txBody>
                    <a:bodyPr/>
                    <a:lstStyle/>
                    <a:p>
                      <a:pPr>
                        <a:lnSpc>
                          <a:spcPct val="115000"/>
                        </a:lnSpc>
                        <a:spcAft>
                          <a:spcPts val="0"/>
                        </a:spcAft>
                      </a:pPr>
                      <a:r>
                        <a:rPr lang="en-GB" sz="1200" dirty="0">
                          <a:effectLst/>
                        </a:rPr>
                        <a:t>Offers invited in the region of </a:t>
                      </a:r>
                      <a:r>
                        <a:rPr lang="en-GB" sz="1200" dirty="0" smtClean="0">
                          <a:effectLst/>
                        </a:rPr>
                        <a:t>£5000 </a:t>
                      </a:r>
                      <a:r>
                        <a:rPr lang="en-GB" sz="1200" dirty="0">
                          <a:effectLst/>
                        </a:rPr>
                        <a:t>per annum. </a:t>
                      </a:r>
                      <a:endParaRPr lang="en-GB" sz="1200" dirty="0">
                        <a:solidFill>
                          <a:srgbClr val="000000"/>
                        </a:solidFill>
                        <a:effectLst/>
                        <a:latin typeface="Calibri"/>
                        <a:ea typeface="Calibri"/>
                        <a:cs typeface="Times New Roman"/>
                      </a:endParaRPr>
                    </a:p>
                  </a:txBody>
                  <a:tcPr marL="43042" marR="43042" marT="0" marB="0"/>
                </a:tc>
              </a:tr>
              <a:tr h="395773">
                <a:tc>
                  <a:txBody>
                    <a:bodyPr/>
                    <a:lstStyle/>
                    <a:p>
                      <a:pPr>
                        <a:lnSpc>
                          <a:spcPct val="115000"/>
                        </a:lnSpc>
                        <a:spcAft>
                          <a:spcPts val="0"/>
                        </a:spcAft>
                      </a:pPr>
                      <a:r>
                        <a:rPr lang="en-GB" sz="1200">
                          <a:effectLst/>
                        </a:rPr>
                        <a:t>Repairs</a:t>
                      </a:r>
                      <a:endParaRPr lang="en-GB" sz="1200">
                        <a:solidFill>
                          <a:srgbClr val="000000"/>
                        </a:solidFill>
                        <a:effectLst/>
                        <a:latin typeface="Calibri"/>
                        <a:ea typeface="Calibri"/>
                        <a:cs typeface="Times New Roman"/>
                      </a:endParaRPr>
                    </a:p>
                  </a:txBody>
                  <a:tcPr marL="43042" marR="43042" marT="0" marB="0"/>
                </a:tc>
                <a:tc>
                  <a:txBody>
                    <a:bodyPr/>
                    <a:lstStyle/>
                    <a:p>
                      <a:pPr>
                        <a:lnSpc>
                          <a:spcPct val="115000"/>
                        </a:lnSpc>
                        <a:spcAft>
                          <a:spcPts val="0"/>
                        </a:spcAft>
                      </a:pPr>
                      <a:r>
                        <a:rPr lang="en-GB" sz="1200" dirty="0">
                          <a:effectLst/>
                        </a:rPr>
                        <a:t>The lessee to be responsible for all internal repairs &amp; external repairs, decoration and fitting out including repairs to all doors and windows. </a:t>
                      </a:r>
                      <a:endParaRPr lang="en-GB" sz="1200" dirty="0">
                        <a:solidFill>
                          <a:srgbClr val="000000"/>
                        </a:solidFill>
                        <a:effectLst/>
                        <a:latin typeface="Calibri"/>
                        <a:ea typeface="Calibri"/>
                        <a:cs typeface="Times New Roman"/>
                      </a:endParaRPr>
                    </a:p>
                  </a:txBody>
                  <a:tcPr marL="43042" marR="43042" marT="0" marB="0"/>
                </a:tc>
              </a:tr>
              <a:tr h="395773">
                <a:tc>
                  <a:txBody>
                    <a:bodyPr/>
                    <a:lstStyle/>
                    <a:p>
                      <a:pPr>
                        <a:lnSpc>
                          <a:spcPct val="115000"/>
                        </a:lnSpc>
                        <a:spcAft>
                          <a:spcPts val="0"/>
                        </a:spcAft>
                      </a:pPr>
                      <a:r>
                        <a:rPr lang="en-GB" sz="1200">
                          <a:effectLst/>
                        </a:rPr>
                        <a:t>Insurance</a:t>
                      </a:r>
                      <a:endParaRPr lang="en-GB" sz="1200">
                        <a:solidFill>
                          <a:srgbClr val="000000"/>
                        </a:solidFill>
                        <a:effectLst/>
                        <a:latin typeface="Calibri"/>
                        <a:ea typeface="Calibri"/>
                        <a:cs typeface="Times New Roman"/>
                      </a:endParaRPr>
                    </a:p>
                  </a:txBody>
                  <a:tcPr marL="43042" marR="43042" marT="0" marB="0"/>
                </a:tc>
                <a:tc>
                  <a:txBody>
                    <a:bodyPr/>
                    <a:lstStyle/>
                    <a:p>
                      <a:pPr>
                        <a:lnSpc>
                          <a:spcPct val="115000"/>
                        </a:lnSpc>
                        <a:spcAft>
                          <a:spcPts val="0"/>
                        </a:spcAft>
                      </a:pPr>
                      <a:r>
                        <a:rPr lang="en-GB" sz="1200" dirty="0">
                          <a:effectLst/>
                        </a:rPr>
                        <a:t>The lessee to be responsible for adequately insuring the property through an insurance company approved by the City and County Treasurer</a:t>
                      </a:r>
                      <a:endParaRPr lang="en-GB" sz="1200" dirty="0">
                        <a:solidFill>
                          <a:srgbClr val="000000"/>
                        </a:solidFill>
                        <a:effectLst/>
                        <a:latin typeface="Calibri"/>
                        <a:ea typeface="Calibri"/>
                        <a:cs typeface="Times New Roman"/>
                      </a:endParaRPr>
                    </a:p>
                  </a:txBody>
                  <a:tcPr marL="43042" marR="43042" marT="0" marB="0"/>
                </a:tc>
              </a:tr>
              <a:tr h="197886">
                <a:tc>
                  <a:txBody>
                    <a:bodyPr/>
                    <a:lstStyle/>
                    <a:p>
                      <a:pPr>
                        <a:lnSpc>
                          <a:spcPct val="115000"/>
                        </a:lnSpc>
                        <a:spcAft>
                          <a:spcPts val="0"/>
                        </a:spcAft>
                      </a:pPr>
                      <a:r>
                        <a:rPr lang="en-GB" sz="1200">
                          <a:effectLst/>
                        </a:rPr>
                        <a:t>Outgoings</a:t>
                      </a:r>
                      <a:endParaRPr lang="en-GB" sz="1200">
                        <a:solidFill>
                          <a:srgbClr val="000000"/>
                        </a:solidFill>
                        <a:effectLst/>
                        <a:latin typeface="Calibri"/>
                        <a:ea typeface="Calibri"/>
                        <a:cs typeface="Times New Roman"/>
                      </a:endParaRPr>
                    </a:p>
                  </a:txBody>
                  <a:tcPr marL="43042" marR="43042" marT="0" marB="0"/>
                </a:tc>
                <a:tc>
                  <a:txBody>
                    <a:bodyPr/>
                    <a:lstStyle/>
                    <a:p>
                      <a:pPr>
                        <a:lnSpc>
                          <a:spcPct val="115000"/>
                        </a:lnSpc>
                        <a:spcAft>
                          <a:spcPts val="0"/>
                        </a:spcAft>
                      </a:pPr>
                      <a:r>
                        <a:rPr lang="en-GB" sz="1200" dirty="0">
                          <a:effectLst/>
                        </a:rPr>
                        <a:t>The lessee to be responsible for the payment of rates, water charges, electricity charges and other assessments levied on the premises</a:t>
                      </a:r>
                      <a:endParaRPr lang="en-GB" sz="1200" dirty="0">
                        <a:solidFill>
                          <a:srgbClr val="000000"/>
                        </a:solidFill>
                        <a:effectLst/>
                        <a:latin typeface="Calibri"/>
                        <a:ea typeface="Calibri"/>
                        <a:cs typeface="Times New Roman"/>
                      </a:endParaRPr>
                    </a:p>
                  </a:txBody>
                  <a:tcPr marL="43042" marR="43042" marT="0" marB="0"/>
                </a:tc>
              </a:tr>
              <a:tr h="197886">
                <a:tc>
                  <a:txBody>
                    <a:bodyPr/>
                    <a:lstStyle/>
                    <a:p>
                      <a:pPr>
                        <a:lnSpc>
                          <a:spcPct val="115000"/>
                        </a:lnSpc>
                        <a:spcAft>
                          <a:spcPts val="0"/>
                        </a:spcAft>
                      </a:pPr>
                      <a:r>
                        <a:rPr lang="en-GB" sz="1200">
                          <a:effectLst/>
                        </a:rPr>
                        <a:t>Other</a:t>
                      </a:r>
                      <a:endParaRPr lang="en-GB" sz="1200">
                        <a:solidFill>
                          <a:srgbClr val="000000"/>
                        </a:solidFill>
                        <a:effectLst/>
                        <a:latin typeface="Calibri"/>
                        <a:ea typeface="Calibri"/>
                        <a:cs typeface="Times New Roman"/>
                      </a:endParaRPr>
                    </a:p>
                  </a:txBody>
                  <a:tcPr marL="43042" marR="43042" marT="0" marB="0"/>
                </a:tc>
                <a:tc>
                  <a:txBody>
                    <a:bodyPr/>
                    <a:lstStyle/>
                    <a:p>
                      <a:pPr>
                        <a:lnSpc>
                          <a:spcPct val="115000"/>
                        </a:lnSpc>
                        <a:spcAft>
                          <a:spcPts val="0"/>
                        </a:spcAft>
                      </a:pPr>
                      <a:r>
                        <a:rPr lang="en-GB" sz="1200" dirty="0">
                          <a:effectLst/>
                        </a:rPr>
                        <a:t>The lease to be subject to such other terms and conditions as the Council’s Chief Legal Services Officer considers appropriate.</a:t>
                      </a:r>
                      <a:endParaRPr lang="en-GB" sz="1200" dirty="0">
                        <a:solidFill>
                          <a:srgbClr val="000000"/>
                        </a:solidFill>
                        <a:effectLst/>
                        <a:latin typeface="Calibri"/>
                        <a:ea typeface="Calibri"/>
                        <a:cs typeface="Times New Roman"/>
                      </a:endParaRPr>
                    </a:p>
                  </a:txBody>
                  <a:tcPr marL="43042" marR="43042" marT="0" marB="0"/>
                </a:tc>
              </a:tr>
              <a:tr h="197886">
                <a:tc>
                  <a:txBody>
                    <a:bodyPr/>
                    <a:lstStyle/>
                    <a:p>
                      <a:pPr>
                        <a:lnSpc>
                          <a:spcPct val="115000"/>
                        </a:lnSpc>
                        <a:spcAft>
                          <a:spcPts val="0"/>
                        </a:spcAft>
                      </a:pPr>
                      <a:r>
                        <a:rPr lang="en-GB" sz="1200">
                          <a:effectLst/>
                        </a:rPr>
                        <a:t>Costs</a:t>
                      </a:r>
                      <a:endParaRPr lang="en-GB" sz="1200">
                        <a:solidFill>
                          <a:srgbClr val="000000"/>
                        </a:solidFill>
                        <a:effectLst/>
                        <a:latin typeface="Calibri"/>
                        <a:ea typeface="Calibri"/>
                        <a:cs typeface="Times New Roman"/>
                      </a:endParaRPr>
                    </a:p>
                  </a:txBody>
                  <a:tcPr marL="43042" marR="43042" marT="0" marB="0"/>
                </a:tc>
                <a:tc>
                  <a:txBody>
                    <a:bodyPr/>
                    <a:lstStyle/>
                    <a:p>
                      <a:pPr>
                        <a:lnSpc>
                          <a:spcPct val="115000"/>
                        </a:lnSpc>
                        <a:spcAft>
                          <a:spcPts val="0"/>
                        </a:spcAft>
                      </a:pPr>
                      <a:r>
                        <a:rPr lang="en-GB" sz="1200" dirty="0">
                          <a:effectLst/>
                        </a:rPr>
                        <a:t>The lessee will make a contribution the Council’s reasonable surveyors and legal costs amounting to </a:t>
                      </a:r>
                      <a:r>
                        <a:rPr lang="en-GB" sz="1200" dirty="0" smtClean="0">
                          <a:effectLst/>
                        </a:rPr>
                        <a:t>£750.</a:t>
                      </a:r>
                      <a:endParaRPr lang="en-GB" sz="1200" dirty="0">
                        <a:solidFill>
                          <a:srgbClr val="000000"/>
                        </a:solidFill>
                        <a:effectLst/>
                        <a:latin typeface="Calibri"/>
                        <a:ea typeface="Calibri"/>
                        <a:cs typeface="Times New Roman"/>
                      </a:endParaRPr>
                    </a:p>
                  </a:txBody>
                  <a:tcPr marL="43042" marR="43042" marT="0" marB="0"/>
                </a:tc>
              </a:tr>
              <a:tr h="197886">
                <a:tc>
                  <a:txBody>
                    <a:bodyPr/>
                    <a:lstStyle/>
                    <a:p>
                      <a:pPr>
                        <a:lnSpc>
                          <a:spcPct val="115000"/>
                        </a:lnSpc>
                        <a:spcAft>
                          <a:spcPts val="0"/>
                        </a:spcAft>
                      </a:pPr>
                      <a:r>
                        <a:rPr lang="en-GB" sz="1200">
                          <a:effectLst/>
                        </a:rPr>
                        <a:t>Closing date</a:t>
                      </a:r>
                      <a:endParaRPr lang="en-GB" sz="1200">
                        <a:solidFill>
                          <a:srgbClr val="000000"/>
                        </a:solidFill>
                        <a:effectLst/>
                        <a:latin typeface="Calibri"/>
                        <a:ea typeface="Calibri"/>
                        <a:cs typeface="Times New Roman"/>
                      </a:endParaRPr>
                    </a:p>
                  </a:txBody>
                  <a:tcPr marL="43042" marR="43042" marT="0" marB="0"/>
                </a:tc>
                <a:tc>
                  <a:txBody>
                    <a:bodyPr/>
                    <a:lstStyle/>
                    <a:p>
                      <a:pPr>
                        <a:lnSpc>
                          <a:spcPct val="115000"/>
                        </a:lnSpc>
                        <a:spcAft>
                          <a:spcPts val="0"/>
                        </a:spcAft>
                      </a:pPr>
                      <a:r>
                        <a:rPr lang="en-GB" sz="1200" dirty="0">
                          <a:effectLst/>
                        </a:rPr>
                        <a:t>All offers must be received no later than Friday </a:t>
                      </a:r>
                      <a:r>
                        <a:rPr lang="en-GB" sz="1200" dirty="0" smtClean="0">
                          <a:effectLst/>
                        </a:rPr>
                        <a:t>8th June 2018</a:t>
                      </a:r>
                      <a:endParaRPr lang="en-GB" sz="1200" dirty="0">
                        <a:solidFill>
                          <a:srgbClr val="000000"/>
                        </a:solidFill>
                        <a:effectLst/>
                        <a:latin typeface="Calibri"/>
                        <a:ea typeface="Calibri"/>
                        <a:cs typeface="Times New Roman"/>
                      </a:endParaRPr>
                    </a:p>
                  </a:txBody>
                  <a:tcPr marL="43042" marR="43042" marT="0" marB="0"/>
                </a:tc>
              </a:tr>
            </a:tbl>
          </a:graphicData>
        </a:graphic>
      </p:graphicFrame>
    </p:spTree>
    <p:extLst>
      <p:ext uri="{BB962C8B-B14F-4D97-AF65-F5344CB8AC3E}">
        <p14:creationId xmlns:p14="http://schemas.microsoft.com/office/powerpoint/2010/main" val="565987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Rectangle 28"/>
          <p:cNvSpPr>
            <a:spLocks noChangeArrowheads="1"/>
          </p:cNvSpPr>
          <p:nvPr/>
        </p:nvSpPr>
        <p:spPr bwMode="auto">
          <a:xfrm>
            <a:off x="95250" y="95250"/>
            <a:ext cx="6659563" cy="8945563"/>
          </a:xfrm>
          <a:prstGeom prst="rect">
            <a:avLst/>
          </a:prstGeom>
          <a:noFill/>
          <a:ln w="57150">
            <a:solidFill>
              <a:schemeClr val="accent5">
                <a:lumMod val="75000"/>
              </a:schemeClr>
            </a:solidFill>
            <a:miter lim="800000"/>
            <a:headEnd/>
            <a:tailEnd/>
          </a:ln>
          <a:effectLst/>
          <a:extLst/>
        </p:spPr>
        <p:txBody>
          <a:bodyPr wrap="none" anchor="ctr"/>
          <a:lstStyle/>
          <a:p>
            <a:pPr>
              <a:defRPr/>
            </a:pPr>
            <a:endParaRPr lang="en-GB">
              <a:effectLst>
                <a:outerShdw blurRad="38100" dist="38100" dir="2700000" algn="tl">
                  <a:srgbClr val="000000">
                    <a:alpha val="43137"/>
                  </a:srgbClr>
                </a:outerShdw>
              </a:effectLst>
            </a:endParaRPr>
          </a:p>
        </p:txBody>
      </p:sp>
      <p:sp>
        <p:nvSpPr>
          <p:cNvPr id="3075" name="Text Box 18"/>
          <p:cNvSpPr txBox="1">
            <a:spLocks noChangeArrowheads="1"/>
          </p:cNvSpPr>
          <p:nvPr/>
        </p:nvSpPr>
        <p:spPr bwMode="auto">
          <a:xfrm>
            <a:off x="673100" y="8191500"/>
            <a:ext cx="563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0"/>
          </a:p>
        </p:txBody>
      </p:sp>
      <p:sp>
        <p:nvSpPr>
          <p:cNvPr id="3076" name="Text Box 19"/>
          <p:cNvSpPr txBox="1">
            <a:spLocks noChangeArrowheads="1"/>
          </p:cNvSpPr>
          <p:nvPr/>
        </p:nvSpPr>
        <p:spPr bwMode="auto">
          <a:xfrm>
            <a:off x="384175" y="8012113"/>
            <a:ext cx="6213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b="0"/>
              <a:t> </a:t>
            </a:r>
          </a:p>
        </p:txBody>
      </p:sp>
      <p:sp>
        <p:nvSpPr>
          <p:cNvPr id="3078" name="Rectangle 17"/>
          <p:cNvSpPr>
            <a:spLocks noChangeArrowheads="1"/>
          </p:cNvSpPr>
          <p:nvPr/>
        </p:nvSpPr>
        <p:spPr bwMode="auto">
          <a:xfrm>
            <a:off x="0" y="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a:latin typeface="Monotype Corsiva" pitchFamily="66" charset="0"/>
            </a:endParaRPr>
          </a:p>
        </p:txBody>
      </p:sp>
      <p:sp>
        <p:nvSpPr>
          <p:cNvPr id="3079" name="TextBox 8"/>
          <p:cNvSpPr txBox="1">
            <a:spLocks noChangeArrowheads="1"/>
          </p:cNvSpPr>
          <p:nvPr/>
        </p:nvSpPr>
        <p:spPr bwMode="auto">
          <a:xfrm>
            <a:off x="6251575" y="8558213"/>
            <a:ext cx="2524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a:solidFill>
                  <a:schemeClr val="bg1"/>
                </a:solidFill>
                <a:latin typeface="Monotype Corsiva" pitchFamily="66" charset="0"/>
              </a:rPr>
              <a:t>1</a:t>
            </a:r>
          </a:p>
        </p:txBody>
      </p:sp>
      <p:sp>
        <p:nvSpPr>
          <p:cNvPr id="3080" name="TextBox 2"/>
          <p:cNvSpPr txBox="1">
            <a:spLocks noChangeArrowheads="1"/>
          </p:cNvSpPr>
          <p:nvPr/>
        </p:nvSpPr>
        <p:spPr bwMode="auto">
          <a:xfrm>
            <a:off x="1725613" y="6875463"/>
            <a:ext cx="1271587"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a:latin typeface="Monotype Corsiva" pitchFamily="66" charset="0"/>
              </a:rPr>
              <a:t> </a:t>
            </a: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0380" t="74402" r="12185" b="11991"/>
          <a:stretch/>
        </p:blipFill>
        <p:spPr bwMode="auto">
          <a:xfrm>
            <a:off x="4252904" y="178781"/>
            <a:ext cx="2363349" cy="115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7806" y="1628645"/>
            <a:ext cx="6280150" cy="6555641"/>
          </a:xfrm>
          <a:prstGeom prst="rect">
            <a:avLst/>
          </a:prstGeom>
          <a:noFill/>
        </p:spPr>
        <p:txBody>
          <a:bodyPr wrap="square" rtlCol="0">
            <a:spAutoFit/>
          </a:bodyPr>
          <a:lstStyle/>
          <a:p>
            <a:r>
              <a:rPr lang="en-GB" sz="1200" dirty="0"/>
              <a:t>I / We................................................................have read the conditions of sale attached and hereby offer, subject to contract, the rental sum of:</a:t>
            </a:r>
          </a:p>
          <a:p>
            <a:r>
              <a:rPr lang="en-GB" sz="1200" dirty="0"/>
              <a:t>£ ..............................................................     (pounds)       ........................................  (pence)</a:t>
            </a:r>
          </a:p>
          <a:p>
            <a:r>
              <a:rPr lang="en-GB" sz="1200" b="1" dirty="0"/>
              <a:t>(£             :                   p) per month excluding VAT</a:t>
            </a:r>
            <a:endParaRPr lang="en-GB" sz="1200" dirty="0"/>
          </a:p>
          <a:p>
            <a:r>
              <a:rPr lang="en-GB" sz="1200" b="1" dirty="0"/>
              <a:t> </a:t>
            </a:r>
            <a:endParaRPr lang="en-GB" sz="1200" dirty="0"/>
          </a:p>
          <a:p>
            <a:r>
              <a:rPr lang="en-GB" sz="1200" dirty="0"/>
              <a:t>I / We understand that we are submitting this offer at our own expense and that the Council is not bound to accept any offer.</a:t>
            </a:r>
          </a:p>
          <a:p>
            <a:r>
              <a:rPr lang="en-GB" sz="1200" dirty="0"/>
              <a:t> </a:t>
            </a:r>
          </a:p>
          <a:p>
            <a:r>
              <a:rPr lang="en-GB" sz="1200" dirty="0"/>
              <a:t>I / We declare that we are not party to any scheme or agreement under which:</a:t>
            </a:r>
          </a:p>
          <a:p>
            <a:r>
              <a:rPr lang="en-GB" sz="1200" dirty="0"/>
              <a:t> </a:t>
            </a:r>
          </a:p>
          <a:p>
            <a:r>
              <a:rPr lang="en-GB" sz="1200" dirty="0"/>
              <a:t>I / We inform any other person the amount of our offer; and/or</a:t>
            </a:r>
          </a:p>
          <a:p>
            <a:r>
              <a:rPr lang="en-GB" sz="1200" dirty="0"/>
              <a:t> </a:t>
            </a:r>
          </a:p>
          <a:p>
            <a:r>
              <a:rPr lang="en-GB" sz="1200" dirty="0"/>
              <a:t>I / We have fixed the amount of any offer in accordance with a price fixing arrangement.</a:t>
            </a:r>
          </a:p>
          <a:p>
            <a:r>
              <a:rPr lang="en-GB" sz="1200" dirty="0"/>
              <a:t> </a:t>
            </a:r>
          </a:p>
          <a:p>
            <a:r>
              <a:rPr lang="en-GB" sz="1200" dirty="0"/>
              <a:t>I / We accept that the Council is entitled to cancel the contract and to recover from us the amount of any loss resulting from such cancellation if it is discovered that there has been any corrupt or fraudulent act or omission by which in any way induced the Council to enter in to the contract.</a:t>
            </a:r>
          </a:p>
          <a:p>
            <a:r>
              <a:rPr lang="en-GB" sz="1200" dirty="0"/>
              <a:t> </a:t>
            </a:r>
          </a:p>
          <a:p>
            <a:r>
              <a:rPr lang="en-GB" sz="1200" dirty="0"/>
              <a:t>I / We agree that if, before acceptance of this offer, any doubt exists as to the amount of this offer we will be afforded the opportunity of clarifying the amount of the offer or withdrawing the offer.</a:t>
            </a:r>
          </a:p>
          <a:p>
            <a:r>
              <a:rPr lang="en-GB" sz="1200" dirty="0"/>
              <a:t> </a:t>
            </a:r>
          </a:p>
          <a:p>
            <a:r>
              <a:rPr lang="en-GB" sz="1200" dirty="0"/>
              <a:t>I / We agree that the insertion by us of any qualifications to this offer or any unauthorised alterations to any of the particulars will not affect the original text but will cause the offer to be liable to rejection.</a:t>
            </a:r>
          </a:p>
          <a:p>
            <a:r>
              <a:rPr lang="en-GB" sz="1200" dirty="0"/>
              <a:t> </a:t>
            </a:r>
          </a:p>
          <a:p>
            <a:r>
              <a:rPr lang="en-GB" sz="1200" dirty="0"/>
              <a:t>I / We agree that the offer will remain open for acceptance by the Council and will not be withdrawn by us for a period of 28 days from the last date fixed for the receipt of offers or any notified extension thereof.</a:t>
            </a:r>
          </a:p>
          <a:p>
            <a:r>
              <a:rPr lang="en-GB" sz="1200" dirty="0"/>
              <a:t> </a:t>
            </a:r>
          </a:p>
          <a:p>
            <a:r>
              <a:rPr lang="en-GB" sz="1200" dirty="0"/>
              <a:t>I / We certify that this is a bona fide offer.</a:t>
            </a:r>
          </a:p>
          <a:p>
            <a:r>
              <a:rPr lang="en-GB" sz="1200" dirty="0"/>
              <a:t> </a:t>
            </a:r>
          </a:p>
          <a:p>
            <a:r>
              <a:rPr lang="en-GB" sz="1200" dirty="0"/>
              <a:t>I / We agree to paying the </a:t>
            </a:r>
            <a:r>
              <a:rPr lang="en-GB" sz="1200" dirty="0" smtClean="0"/>
              <a:t>surveyor and legal fees </a:t>
            </a:r>
            <a:r>
              <a:rPr lang="en-GB" sz="1200" dirty="0"/>
              <a:t>of </a:t>
            </a:r>
            <a:r>
              <a:rPr lang="en-GB" sz="1200" dirty="0" smtClean="0"/>
              <a:t>£750.00 </a:t>
            </a:r>
            <a:endParaRPr lang="en-GB" sz="1200" dirty="0"/>
          </a:p>
          <a:p>
            <a:r>
              <a:rPr lang="en-GB" sz="1200" dirty="0"/>
              <a:t> </a:t>
            </a:r>
          </a:p>
          <a:p>
            <a:r>
              <a:rPr lang="en-GB" sz="1200" b="1" u="sng" dirty="0"/>
              <a:t>This is not a binding offer and the Council reserves the right to not accept any offer received</a:t>
            </a:r>
            <a:r>
              <a:rPr lang="en-GB" sz="1200" b="1" u="sng" dirty="0" smtClean="0"/>
              <a:t>.</a:t>
            </a:r>
            <a:endParaRPr lang="en-GB" sz="1200" dirty="0"/>
          </a:p>
        </p:txBody>
      </p:sp>
      <p:pic>
        <p:nvPicPr>
          <p:cNvPr id="15"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892" t="74402" r="51207" b="11991"/>
          <a:stretch/>
        </p:blipFill>
        <p:spPr bwMode="auto">
          <a:xfrm>
            <a:off x="1184176" y="8050936"/>
            <a:ext cx="2244824" cy="87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Rectangle 15"/>
          <p:cNvSpPr/>
          <p:nvPr/>
        </p:nvSpPr>
        <p:spPr>
          <a:xfrm>
            <a:off x="3289064" y="8374856"/>
            <a:ext cx="2797647" cy="400110"/>
          </a:xfrm>
          <a:prstGeom prst="rect">
            <a:avLst/>
          </a:prstGeom>
        </p:spPr>
        <p:txBody>
          <a:bodyPr wrap="square">
            <a:spAutoFit/>
          </a:bodyPr>
          <a:lstStyle/>
          <a:p>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dros</a:t>
            </a:r>
            <a:r>
              <a:rPr lang="en-GB" sz="1000" dirty="0">
                <a:solidFill>
                  <a:schemeClr val="bg1">
                    <a:lumMod val="50000"/>
                  </a:schemeClr>
                </a:solidFill>
              </a:rPr>
              <a:t> </a:t>
            </a:r>
            <a:r>
              <a:rPr lang="en-GB" sz="1000" dirty="0" err="1">
                <a:solidFill>
                  <a:schemeClr val="bg1">
                    <a:lumMod val="50000"/>
                  </a:schemeClr>
                </a:solidFill>
              </a:rPr>
              <a:t>Gaerdydd</a:t>
            </a:r>
            <a:r>
              <a:rPr lang="en-GB" sz="1000" dirty="0">
                <a:solidFill>
                  <a:schemeClr val="bg1">
                    <a:lumMod val="50000"/>
                  </a:schemeClr>
                </a:solidFill>
              </a:rPr>
              <a:t>, </a:t>
            </a:r>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gyda’n</a:t>
            </a:r>
            <a:r>
              <a:rPr lang="en-GB" sz="1000" dirty="0">
                <a:solidFill>
                  <a:schemeClr val="bg1">
                    <a:lumMod val="50000"/>
                  </a:schemeClr>
                </a:solidFill>
              </a:rPr>
              <a:t> </a:t>
            </a:r>
            <a:r>
              <a:rPr lang="en-GB" sz="1000" dirty="0" err="1" smtClean="0">
                <a:solidFill>
                  <a:schemeClr val="bg1">
                    <a:lumMod val="50000"/>
                  </a:schemeClr>
                </a:solidFill>
              </a:rPr>
              <a:t>gilydd</a:t>
            </a:r>
            <a:endParaRPr lang="en-GB" sz="1000" dirty="0" smtClean="0">
              <a:solidFill>
                <a:schemeClr val="bg1">
                  <a:lumMod val="50000"/>
                </a:schemeClr>
              </a:solidFill>
            </a:endParaRPr>
          </a:p>
          <a:p>
            <a:r>
              <a:rPr lang="en-GB" sz="1000" dirty="0">
                <a:solidFill>
                  <a:schemeClr val="bg1">
                    <a:lumMod val="50000"/>
                  </a:schemeClr>
                </a:solidFill>
              </a:rPr>
              <a:t> </a:t>
            </a:r>
            <a:r>
              <a:rPr lang="en-GB" sz="1000" dirty="0" smtClean="0">
                <a:solidFill>
                  <a:schemeClr val="bg1">
                    <a:lumMod val="50000"/>
                  </a:schemeClr>
                </a:solidFill>
              </a:rPr>
              <a:t>                  Working for </a:t>
            </a:r>
            <a:r>
              <a:rPr lang="en-GB" sz="1000" dirty="0">
                <a:solidFill>
                  <a:schemeClr val="bg1">
                    <a:lumMod val="50000"/>
                  </a:schemeClr>
                </a:solidFill>
              </a:rPr>
              <a:t>C</a:t>
            </a:r>
            <a:r>
              <a:rPr lang="en-GB" sz="1000" dirty="0" smtClean="0">
                <a:solidFill>
                  <a:schemeClr val="bg1">
                    <a:lumMod val="50000"/>
                  </a:schemeClr>
                </a:solidFill>
              </a:rPr>
              <a:t>ardiff, Working together</a:t>
            </a:r>
            <a:endParaRPr lang="en-GB" sz="1000" dirty="0">
              <a:solidFill>
                <a:schemeClr val="bg1">
                  <a:lumMod val="50000"/>
                </a:schemeClr>
              </a:solidFill>
            </a:endParaRPr>
          </a:p>
        </p:txBody>
      </p:sp>
      <p:sp>
        <p:nvSpPr>
          <p:cNvPr id="17" name="Rectangle 16"/>
          <p:cNvSpPr/>
          <p:nvPr/>
        </p:nvSpPr>
        <p:spPr>
          <a:xfrm>
            <a:off x="249163" y="432044"/>
            <a:ext cx="2349453" cy="646331"/>
          </a:xfrm>
          <a:prstGeom prst="rect">
            <a:avLst/>
          </a:prstGeom>
        </p:spPr>
        <p:txBody>
          <a:bodyPr wrap="square">
            <a:spAutoFit/>
          </a:bodyPr>
          <a:lstStyle/>
          <a:p>
            <a:pPr algn="ctr">
              <a:defRPr/>
            </a:pPr>
            <a:r>
              <a:rPr lang="en-GB" b="1" dirty="0">
                <a:solidFill>
                  <a:schemeClr val="accent5">
                    <a:lumMod val="50000"/>
                  </a:schemeClr>
                </a:solidFill>
              </a:rPr>
              <a:t>STRATEGIC ESTATES</a:t>
            </a:r>
          </a:p>
          <a:p>
            <a:pPr algn="ctr">
              <a:defRPr/>
            </a:pPr>
            <a:r>
              <a:rPr lang="en-GB" b="1" dirty="0">
                <a:solidFill>
                  <a:schemeClr val="accent5">
                    <a:lumMod val="50000"/>
                  </a:schemeClr>
                </a:solidFill>
              </a:rPr>
              <a:t>DEPARTMENT</a:t>
            </a:r>
          </a:p>
        </p:txBody>
      </p:sp>
    </p:spTree>
    <p:extLst>
      <p:ext uri="{BB962C8B-B14F-4D97-AF65-F5344CB8AC3E}">
        <p14:creationId xmlns:p14="http://schemas.microsoft.com/office/powerpoint/2010/main" val="565987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Rectangle 28"/>
          <p:cNvSpPr>
            <a:spLocks noChangeArrowheads="1"/>
          </p:cNvSpPr>
          <p:nvPr/>
        </p:nvSpPr>
        <p:spPr bwMode="auto">
          <a:xfrm>
            <a:off x="95250" y="95250"/>
            <a:ext cx="6659563" cy="8945563"/>
          </a:xfrm>
          <a:prstGeom prst="rect">
            <a:avLst/>
          </a:prstGeom>
          <a:noFill/>
          <a:ln w="57150">
            <a:solidFill>
              <a:schemeClr val="accent5">
                <a:lumMod val="75000"/>
              </a:schemeClr>
            </a:solidFill>
            <a:miter lim="800000"/>
            <a:headEnd/>
            <a:tailEnd/>
          </a:ln>
          <a:effectLst/>
          <a:ex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2055" name="Rectangle 7"/>
          <p:cNvSpPr>
            <a:spLocks noChangeArrowheads="1"/>
          </p:cNvSpPr>
          <p:nvPr/>
        </p:nvSpPr>
        <p:spPr bwMode="auto">
          <a:xfrm>
            <a:off x="3284538" y="3117850"/>
            <a:ext cx="184150"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1" hangingPunct="1">
              <a:defRPr/>
            </a:pPr>
            <a:endParaRPr lang="en-GB" sz="1800" dirty="0">
              <a:effectLst>
                <a:outerShdw blurRad="38100" dist="38100" dir="2700000" algn="tl">
                  <a:srgbClr val="C0C0C0"/>
                </a:outerShdw>
              </a:effectLst>
              <a:latin typeface="Albertus" pitchFamily="34" charset="0"/>
            </a:endParaRPr>
          </a:p>
          <a:p>
            <a:pPr algn="ctr" eaLnBrk="1" hangingPunct="1">
              <a:defRPr/>
            </a:pPr>
            <a:endParaRPr lang="en-GB" sz="1800" dirty="0">
              <a:effectLst>
                <a:outerShdw blurRad="38100" dist="38100" dir="2700000" algn="tl">
                  <a:srgbClr val="C0C0C0"/>
                </a:outerShdw>
              </a:effectLst>
              <a:latin typeface="Albertus" pitchFamily="34" charset="0"/>
            </a:endParaRPr>
          </a:p>
          <a:p>
            <a:pPr algn="ctr" eaLnBrk="1" hangingPunct="1">
              <a:defRPr/>
            </a:pPr>
            <a:endParaRPr lang="en-GB" sz="1800" dirty="0">
              <a:effectLst>
                <a:outerShdw blurRad="38100" dist="38100" dir="2700000" algn="tl">
                  <a:srgbClr val="C0C0C0"/>
                </a:outerShdw>
              </a:effectLst>
              <a:latin typeface="Albertus" pitchFamily="34" charset="0"/>
            </a:endParaRPr>
          </a:p>
        </p:txBody>
      </p:sp>
      <p:sp>
        <p:nvSpPr>
          <p:cNvPr id="7172" name="Text Box 18"/>
          <p:cNvSpPr txBox="1">
            <a:spLocks noChangeArrowheads="1"/>
          </p:cNvSpPr>
          <p:nvPr/>
        </p:nvSpPr>
        <p:spPr bwMode="auto">
          <a:xfrm>
            <a:off x="673100" y="8191500"/>
            <a:ext cx="563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0"/>
          </a:p>
        </p:txBody>
      </p:sp>
      <p:sp>
        <p:nvSpPr>
          <p:cNvPr id="7173" name="Text Box 19"/>
          <p:cNvSpPr txBox="1">
            <a:spLocks noChangeArrowheads="1"/>
          </p:cNvSpPr>
          <p:nvPr/>
        </p:nvSpPr>
        <p:spPr bwMode="auto">
          <a:xfrm>
            <a:off x="384175" y="8012113"/>
            <a:ext cx="6213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b="0"/>
              <a:t> </a:t>
            </a:r>
          </a:p>
        </p:txBody>
      </p:sp>
      <p:sp>
        <p:nvSpPr>
          <p:cNvPr id="2093" name="Rectangle 45"/>
          <p:cNvSpPr>
            <a:spLocks noChangeArrowheads="1"/>
          </p:cNvSpPr>
          <p:nvPr/>
        </p:nvSpPr>
        <p:spPr bwMode="auto">
          <a:xfrm>
            <a:off x="3498850" y="6381750"/>
            <a:ext cx="1841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1" hangingPunct="1">
              <a:defRPr/>
            </a:pPr>
            <a:endParaRPr lang="en-GB" sz="1800">
              <a:effectLst>
                <a:outerShdw blurRad="38100" dist="38100" dir="2700000" algn="tl">
                  <a:srgbClr val="C0C0C0"/>
                </a:outerShdw>
              </a:effectLst>
              <a:latin typeface="Albertus" pitchFamily="34" charset="0"/>
            </a:endParaRPr>
          </a:p>
          <a:p>
            <a:pPr algn="ctr" eaLnBrk="1" hangingPunct="1">
              <a:defRPr/>
            </a:pPr>
            <a:endParaRPr lang="en-GB" sz="1800">
              <a:effectLst>
                <a:outerShdw blurRad="38100" dist="38100" dir="2700000" algn="tl">
                  <a:srgbClr val="C0C0C0"/>
                </a:outerShdw>
              </a:effectLst>
              <a:latin typeface="Albertus" pitchFamily="34" charset="0"/>
            </a:endParaRPr>
          </a:p>
          <a:p>
            <a:pPr algn="ctr" eaLnBrk="1" hangingPunct="1">
              <a:defRPr/>
            </a:pPr>
            <a:endParaRPr lang="en-GB" sz="1800">
              <a:effectLst>
                <a:outerShdw blurRad="38100" dist="38100" dir="2700000" algn="tl">
                  <a:srgbClr val="C0C0C0"/>
                </a:outerShdw>
              </a:effectLst>
              <a:latin typeface="Albertus" pitchFamily="34" charset="0"/>
            </a:endParaRPr>
          </a:p>
          <a:p>
            <a:pPr algn="ctr" eaLnBrk="1" hangingPunct="1">
              <a:defRPr/>
            </a:pPr>
            <a:endParaRPr lang="en-GB" sz="1800">
              <a:effectLst>
                <a:outerShdw blurRad="38100" dist="38100" dir="2700000" algn="tl">
                  <a:srgbClr val="C0C0C0"/>
                </a:outerShdw>
              </a:effectLst>
              <a:latin typeface="Albertus" pitchFamily="34" charset="0"/>
            </a:endParaRPr>
          </a:p>
          <a:p>
            <a:pPr algn="ctr" eaLnBrk="1" hangingPunct="1">
              <a:defRPr/>
            </a:pPr>
            <a:endParaRPr lang="en-GB" sz="1800">
              <a:effectLst>
                <a:outerShdw blurRad="38100" dist="38100" dir="2700000" algn="tl">
                  <a:srgbClr val="C0C0C0"/>
                </a:outerShdw>
              </a:effectLst>
              <a:latin typeface="Albertus" pitchFamily="34" charset="0"/>
            </a:endParaRPr>
          </a:p>
        </p:txBody>
      </p:sp>
      <p:sp>
        <p:nvSpPr>
          <p:cNvPr id="14" name="Rectangle 13"/>
          <p:cNvSpPr/>
          <p:nvPr/>
        </p:nvSpPr>
        <p:spPr>
          <a:xfrm>
            <a:off x="-6018213" y="1979613"/>
            <a:ext cx="6048376" cy="400050"/>
          </a:xfrm>
          <a:prstGeom prst="rect">
            <a:avLst/>
          </a:prstGeom>
        </p:spPr>
        <p:txBody>
          <a:bodyPr>
            <a:spAutoFit/>
          </a:bodyPr>
          <a:lstStyle/>
          <a:p>
            <a:pPr eaLnBrk="1" hangingPunct="1">
              <a:defRPr/>
            </a:pPr>
            <a:endParaRPr lang="en-GB" sz="1000" b="0" dirty="0">
              <a:latin typeface="+mn-lt"/>
            </a:endParaRPr>
          </a:p>
          <a:p>
            <a:pPr eaLnBrk="1" hangingPunct="1">
              <a:defRPr/>
            </a:pPr>
            <a:endParaRPr lang="en-GB" sz="1000" b="0" dirty="0">
              <a:latin typeface="+mn-lt"/>
            </a:endParaRPr>
          </a:p>
        </p:txBody>
      </p:sp>
      <p:sp>
        <p:nvSpPr>
          <p:cNvPr id="7177" name="Text Box 51"/>
          <p:cNvSpPr txBox="1">
            <a:spLocks noChangeArrowheads="1"/>
          </p:cNvSpPr>
          <p:nvPr/>
        </p:nvSpPr>
        <p:spPr bwMode="auto">
          <a:xfrm>
            <a:off x="809625" y="3859213"/>
            <a:ext cx="27813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000" b="0"/>
          </a:p>
          <a:p>
            <a:pPr eaLnBrk="1" hangingPunct="1">
              <a:spcBef>
                <a:spcPct val="0"/>
              </a:spcBef>
              <a:buFontTx/>
              <a:buNone/>
            </a:pPr>
            <a:endParaRPr lang="en-GB" altLang="en-US" sz="1000" u="sng"/>
          </a:p>
          <a:p>
            <a:pPr eaLnBrk="1" hangingPunct="1">
              <a:spcBef>
                <a:spcPct val="0"/>
              </a:spcBef>
              <a:buFontTx/>
              <a:buNone/>
            </a:pPr>
            <a:endParaRPr lang="en-GB" altLang="en-US" sz="1000" u="sng"/>
          </a:p>
        </p:txBody>
      </p:sp>
      <p:sp>
        <p:nvSpPr>
          <p:cNvPr id="7178" name="TextBox 5"/>
          <p:cNvSpPr txBox="1">
            <a:spLocks noChangeArrowheads="1"/>
          </p:cNvSpPr>
          <p:nvPr/>
        </p:nvSpPr>
        <p:spPr bwMode="auto">
          <a:xfrm>
            <a:off x="293688" y="5138738"/>
            <a:ext cx="5965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GB" altLang="en-US" sz="1200" b="0"/>
          </a:p>
          <a:p>
            <a:pPr eaLnBrk="1" hangingPunct="1">
              <a:spcBef>
                <a:spcPct val="0"/>
              </a:spcBef>
              <a:buFontTx/>
              <a:buNone/>
            </a:pPr>
            <a:endParaRPr lang="en-GB" altLang="en-US" sz="1200" b="0"/>
          </a:p>
          <a:p>
            <a:pPr eaLnBrk="1" hangingPunct="1">
              <a:spcBef>
                <a:spcPct val="0"/>
              </a:spcBef>
              <a:buFontTx/>
              <a:buNone/>
            </a:pPr>
            <a:endParaRPr lang="en-GB" altLang="en-US" sz="1200">
              <a:latin typeface="Monotype Corsiva" pitchFamily="66" charset="0"/>
            </a:endParaRPr>
          </a:p>
        </p:txBody>
      </p:sp>
      <p:sp>
        <p:nvSpPr>
          <p:cNvPr id="7179" name="Text Box 6"/>
          <p:cNvSpPr txBox="1">
            <a:spLocks noChangeArrowheads="1"/>
          </p:cNvSpPr>
          <p:nvPr/>
        </p:nvSpPr>
        <p:spPr bwMode="auto">
          <a:xfrm>
            <a:off x="911225" y="2747963"/>
            <a:ext cx="54006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200" b="0"/>
          </a:p>
        </p:txBody>
      </p:sp>
      <p:sp>
        <p:nvSpPr>
          <p:cNvPr id="7180" name="Text Box 7"/>
          <p:cNvSpPr txBox="1">
            <a:spLocks noChangeArrowheads="1"/>
          </p:cNvSpPr>
          <p:nvPr/>
        </p:nvSpPr>
        <p:spPr bwMode="auto">
          <a:xfrm>
            <a:off x="406400" y="2171700"/>
            <a:ext cx="583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200" b="0"/>
          </a:p>
        </p:txBody>
      </p:sp>
      <p:sp>
        <p:nvSpPr>
          <p:cNvPr id="2" name="Rectangle 1"/>
          <p:cNvSpPr/>
          <p:nvPr/>
        </p:nvSpPr>
        <p:spPr>
          <a:xfrm>
            <a:off x="6165897" y="8505984"/>
            <a:ext cx="285656" cy="369332"/>
          </a:xfrm>
          <a:prstGeom prst="rect">
            <a:avLst/>
          </a:prstGeom>
        </p:spPr>
        <p:txBody>
          <a:bodyPr wrap="none">
            <a:spAutoFit/>
          </a:bodyPr>
          <a:lstStyle/>
          <a:p>
            <a:pPr>
              <a:spcBef>
                <a:spcPct val="0"/>
              </a:spcBef>
            </a:pPr>
            <a:r>
              <a:rPr lang="en-GB" altLang="en-US" dirty="0" smtClean="0">
                <a:solidFill>
                  <a:schemeClr val="bg1"/>
                </a:solidFill>
                <a:latin typeface="Monotype Corsiva" pitchFamily="66" charset="0"/>
              </a:rPr>
              <a:t>7</a:t>
            </a:r>
            <a:endParaRPr lang="en-GB" altLang="en-US" dirty="0">
              <a:solidFill>
                <a:schemeClr val="bg1"/>
              </a:solidFill>
              <a:latin typeface="Monotype Corsiva"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209521705"/>
              </p:ext>
            </p:extLst>
          </p:nvPr>
        </p:nvGraphicFramePr>
        <p:xfrm>
          <a:off x="338931" y="1491791"/>
          <a:ext cx="6172200" cy="5288879"/>
        </p:xfrm>
        <a:graphic>
          <a:graphicData uri="http://schemas.openxmlformats.org/drawingml/2006/table">
            <a:tbl>
              <a:tblPr firstRow="1" firstCol="1" bandRow="1">
                <a:tableStyleId>{5C22544A-7EE6-4342-B048-85BDC9FD1C3A}</a:tableStyleId>
              </a:tblPr>
              <a:tblGrid>
                <a:gridCol w="1587303"/>
                <a:gridCol w="4584897"/>
              </a:tblGrid>
              <a:tr h="924524">
                <a:tc>
                  <a:txBody>
                    <a:bodyPr/>
                    <a:lstStyle/>
                    <a:p>
                      <a:pPr>
                        <a:lnSpc>
                          <a:spcPct val="107000"/>
                        </a:lnSpc>
                        <a:spcAft>
                          <a:spcPts val="0"/>
                        </a:spcAft>
                      </a:pPr>
                      <a:r>
                        <a:rPr lang="en-GB" sz="1000" dirty="0">
                          <a:effectLst/>
                        </a:rPr>
                        <a:t>Address</a:t>
                      </a:r>
                      <a:endParaRPr lang="en-GB" sz="1000" dirty="0">
                        <a:effectLst/>
                        <a:latin typeface="Calibri"/>
                        <a:ea typeface="Calibri"/>
                        <a:cs typeface="Times New Roman"/>
                      </a:endParaRPr>
                    </a:p>
                  </a:txBody>
                  <a:tcPr marL="62680" marR="62680" marT="0" marB="0"/>
                </a:tc>
                <a:tc>
                  <a:txBody>
                    <a:bodyPr/>
                    <a:lstStyle/>
                    <a:p>
                      <a:pPr>
                        <a:lnSpc>
                          <a:spcPct val="107000"/>
                        </a:lnSpc>
                        <a:spcAft>
                          <a:spcPts val="0"/>
                        </a:spcAft>
                      </a:pPr>
                      <a:r>
                        <a:rPr lang="en-GB" sz="1000" dirty="0">
                          <a:effectLst/>
                        </a:rPr>
                        <a:t> </a:t>
                      </a:r>
                    </a:p>
                    <a:p>
                      <a:pPr>
                        <a:lnSpc>
                          <a:spcPct val="107000"/>
                        </a:lnSpc>
                        <a:spcAft>
                          <a:spcPts val="0"/>
                        </a:spcAft>
                      </a:pPr>
                      <a:r>
                        <a:rPr lang="en-GB" sz="1000" dirty="0">
                          <a:effectLst/>
                        </a:rPr>
                        <a:t> </a:t>
                      </a:r>
                    </a:p>
                    <a:p>
                      <a:pPr>
                        <a:lnSpc>
                          <a:spcPct val="107000"/>
                        </a:lnSpc>
                        <a:spcAft>
                          <a:spcPts val="0"/>
                        </a:spcAft>
                      </a:pPr>
                      <a:r>
                        <a:rPr lang="en-GB" sz="1000" dirty="0">
                          <a:effectLst/>
                        </a:rPr>
                        <a:t> </a:t>
                      </a:r>
                    </a:p>
                    <a:p>
                      <a:pPr>
                        <a:lnSpc>
                          <a:spcPct val="107000"/>
                        </a:lnSpc>
                        <a:spcAft>
                          <a:spcPts val="0"/>
                        </a:spcAft>
                      </a:pPr>
                      <a:r>
                        <a:rPr lang="en-GB" sz="1000" dirty="0">
                          <a:effectLst/>
                        </a:rPr>
                        <a:t> </a:t>
                      </a:r>
                    </a:p>
                    <a:p>
                      <a:pPr>
                        <a:lnSpc>
                          <a:spcPct val="107000"/>
                        </a:lnSpc>
                        <a:spcAft>
                          <a:spcPts val="0"/>
                        </a:spcAft>
                      </a:pPr>
                      <a:r>
                        <a:rPr lang="en-GB" sz="1000" dirty="0">
                          <a:effectLst/>
                        </a:rPr>
                        <a:t> </a:t>
                      </a:r>
                      <a:endParaRPr lang="en-GB" sz="1000" dirty="0">
                        <a:effectLst/>
                        <a:latin typeface="Calibri"/>
                        <a:ea typeface="Calibri"/>
                        <a:cs typeface="Times New Roman"/>
                      </a:endParaRPr>
                    </a:p>
                  </a:txBody>
                  <a:tcPr marL="62680" marR="62680" marT="0" marB="0"/>
                </a:tc>
              </a:tr>
              <a:tr h="507240">
                <a:tc>
                  <a:txBody>
                    <a:bodyPr/>
                    <a:lstStyle/>
                    <a:p>
                      <a:pPr>
                        <a:lnSpc>
                          <a:spcPct val="107000"/>
                        </a:lnSpc>
                        <a:spcAft>
                          <a:spcPts val="0"/>
                        </a:spcAft>
                      </a:pPr>
                      <a:r>
                        <a:rPr lang="en-GB" sz="1000">
                          <a:effectLst/>
                        </a:rPr>
                        <a:t>Telephone</a:t>
                      </a:r>
                      <a:endParaRPr lang="en-GB" sz="1000">
                        <a:effectLst/>
                        <a:latin typeface="Calibri"/>
                        <a:ea typeface="Calibri"/>
                        <a:cs typeface="Times New Roman"/>
                      </a:endParaRPr>
                    </a:p>
                  </a:txBody>
                  <a:tcPr marL="62680" marR="62680" marT="0" marB="0"/>
                </a:tc>
                <a:tc>
                  <a:txBody>
                    <a:bodyPr/>
                    <a:lstStyle/>
                    <a:p>
                      <a:pPr>
                        <a:lnSpc>
                          <a:spcPct val="107000"/>
                        </a:lnSpc>
                        <a:spcAft>
                          <a:spcPts val="0"/>
                        </a:spcAft>
                      </a:pPr>
                      <a:r>
                        <a:rPr lang="en-GB" sz="1000">
                          <a:effectLst/>
                        </a:rPr>
                        <a:t> </a:t>
                      </a:r>
                    </a:p>
                    <a:p>
                      <a:pPr>
                        <a:lnSpc>
                          <a:spcPct val="107000"/>
                        </a:lnSpc>
                        <a:spcAft>
                          <a:spcPts val="0"/>
                        </a:spcAft>
                      </a:pPr>
                      <a:r>
                        <a:rPr lang="en-GB" sz="1000">
                          <a:effectLst/>
                        </a:rPr>
                        <a:t> </a:t>
                      </a:r>
                      <a:endParaRPr lang="en-GB" sz="1000">
                        <a:effectLst/>
                        <a:latin typeface="Calibri"/>
                        <a:ea typeface="Calibri"/>
                        <a:cs typeface="Times New Roman"/>
                      </a:endParaRPr>
                    </a:p>
                  </a:txBody>
                  <a:tcPr marL="62680" marR="62680" marT="0" marB="0"/>
                </a:tc>
              </a:tr>
              <a:tr h="522330">
                <a:tc>
                  <a:txBody>
                    <a:bodyPr/>
                    <a:lstStyle/>
                    <a:p>
                      <a:pPr>
                        <a:lnSpc>
                          <a:spcPct val="107000"/>
                        </a:lnSpc>
                        <a:spcAft>
                          <a:spcPts val="0"/>
                        </a:spcAft>
                      </a:pPr>
                      <a:r>
                        <a:rPr lang="en-GB" sz="1000">
                          <a:effectLst/>
                        </a:rPr>
                        <a:t>Name</a:t>
                      </a:r>
                      <a:endParaRPr lang="en-GB" sz="1000">
                        <a:effectLst/>
                        <a:latin typeface="Calibri"/>
                        <a:ea typeface="Calibri"/>
                        <a:cs typeface="Times New Roman"/>
                      </a:endParaRPr>
                    </a:p>
                  </a:txBody>
                  <a:tcPr marL="62680" marR="62680" marT="0" marB="0"/>
                </a:tc>
                <a:tc>
                  <a:txBody>
                    <a:bodyPr/>
                    <a:lstStyle/>
                    <a:p>
                      <a:pPr>
                        <a:lnSpc>
                          <a:spcPct val="107000"/>
                        </a:lnSpc>
                        <a:spcAft>
                          <a:spcPts val="0"/>
                        </a:spcAft>
                      </a:pPr>
                      <a:r>
                        <a:rPr lang="en-GB" sz="1000">
                          <a:effectLst/>
                        </a:rPr>
                        <a:t> </a:t>
                      </a:r>
                    </a:p>
                    <a:p>
                      <a:pPr>
                        <a:lnSpc>
                          <a:spcPct val="107000"/>
                        </a:lnSpc>
                        <a:spcAft>
                          <a:spcPts val="0"/>
                        </a:spcAft>
                      </a:pPr>
                      <a:r>
                        <a:rPr lang="en-GB" sz="1000">
                          <a:effectLst/>
                        </a:rPr>
                        <a:t> </a:t>
                      </a:r>
                      <a:endParaRPr lang="en-GB" sz="1000">
                        <a:effectLst/>
                        <a:latin typeface="Calibri"/>
                        <a:ea typeface="Calibri"/>
                        <a:cs typeface="Times New Roman"/>
                      </a:endParaRPr>
                    </a:p>
                  </a:txBody>
                  <a:tcPr marL="62680" marR="62680" marT="0" marB="0"/>
                </a:tc>
              </a:tr>
              <a:tr h="507240">
                <a:tc>
                  <a:txBody>
                    <a:bodyPr/>
                    <a:lstStyle/>
                    <a:p>
                      <a:pPr>
                        <a:lnSpc>
                          <a:spcPct val="107000"/>
                        </a:lnSpc>
                        <a:spcAft>
                          <a:spcPts val="0"/>
                        </a:spcAft>
                      </a:pPr>
                      <a:r>
                        <a:rPr lang="en-GB" sz="1000">
                          <a:effectLst/>
                        </a:rPr>
                        <a:t>Signature</a:t>
                      </a:r>
                      <a:endParaRPr lang="en-GB" sz="1000">
                        <a:effectLst/>
                        <a:latin typeface="Calibri"/>
                        <a:ea typeface="Calibri"/>
                        <a:cs typeface="Times New Roman"/>
                      </a:endParaRPr>
                    </a:p>
                  </a:txBody>
                  <a:tcPr marL="62680" marR="62680" marT="0" marB="0"/>
                </a:tc>
                <a:tc>
                  <a:txBody>
                    <a:bodyPr/>
                    <a:lstStyle/>
                    <a:p>
                      <a:pPr>
                        <a:lnSpc>
                          <a:spcPct val="107000"/>
                        </a:lnSpc>
                        <a:spcAft>
                          <a:spcPts val="0"/>
                        </a:spcAft>
                      </a:pPr>
                      <a:r>
                        <a:rPr lang="en-GB" sz="1000">
                          <a:effectLst/>
                        </a:rPr>
                        <a:t> </a:t>
                      </a:r>
                    </a:p>
                    <a:p>
                      <a:pPr>
                        <a:lnSpc>
                          <a:spcPct val="107000"/>
                        </a:lnSpc>
                        <a:spcAft>
                          <a:spcPts val="0"/>
                        </a:spcAft>
                      </a:pPr>
                      <a:r>
                        <a:rPr lang="en-GB" sz="1000">
                          <a:effectLst/>
                        </a:rPr>
                        <a:t> </a:t>
                      </a:r>
                      <a:endParaRPr lang="en-GB" sz="1000">
                        <a:effectLst/>
                        <a:latin typeface="Calibri"/>
                        <a:ea typeface="Calibri"/>
                        <a:cs typeface="Times New Roman"/>
                      </a:endParaRPr>
                    </a:p>
                  </a:txBody>
                  <a:tcPr marL="62680" marR="62680" marT="0" marB="0"/>
                </a:tc>
              </a:tr>
              <a:tr h="507240">
                <a:tc>
                  <a:txBody>
                    <a:bodyPr/>
                    <a:lstStyle/>
                    <a:p>
                      <a:pPr>
                        <a:lnSpc>
                          <a:spcPct val="107000"/>
                        </a:lnSpc>
                        <a:spcAft>
                          <a:spcPts val="0"/>
                        </a:spcAft>
                      </a:pPr>
                      <a:r>
                        <a:rPr lang="en-GB" sz="1000">
                          <a:effectLst/>
                        </a:rPr>
                        <a:t>Date</a:t>
                      </a:r>
                      <a:endParaRPr lang="en-GB" sz="1000">
                        <a:effectLst/>
                        <a:latin typeface="Calibri"/>
                        <a:ea typeface="Calibri"/>
                        <a:cs typeface="Times New Roman"/>
                      </a:endParaRPr>
                    </a:p>
                  </a:txBody>
                  <a:tcPr marL="62680" marR="62680" marT="0" marB="0"/>
                </a:tc>
                <a:tc>
                  <a:txBody>
                    <a:bodyPr/>
                    <a:lstStyle/>
                    <a:p>
                      <a:pPr>
                        <a:lnSpc>
                          <a:spcPct val="107000"/>
                        </a:lnSpc>
                        <a:spcAft>
                          <a:spcPts val="0"/>
                        </a:spcAft>
                      </a:pPr>
                      <a:r>
                        <a:rPr lang="en-GB" sz="1000" dirty="0">
                          <a:effectLst/>
                        </a:rPr>
                        <a:t> </a:t>
                      </a:r>
                    </a:p>
                    <a:p>
                      <a:pPr>
                        <a:lnSpc>
                          <a:spcPct val="107000"/>
                        </a:lnSpc>
                        <a:spcAft>
                          <a:spcPts val="0"/>
                        </a:spcAft>
                      </a:pPr>
                      <a:r>
                        <a:rPr lang="en-GB" sz="1000" dirty="0">
                          <a:effectLst/>
                        </a:rPr>
                        <a:t> </a:t>
                      </a:r>
                      <a:endParaRPr lang="en-GB" sz="1000" dirty="0">
                        <a:effectLst/>
                        <a:latin typeface="Calibri"/>
                        <a:ea typeface="Calibri"/>
                        <a:cs typeface="Times New Roman"/>
                      </a:endParaRPr>
                    </a:p>
                  </a:txBody>
                  <a:tcPr marL="62680" marR="62680" marT="0" marB="0"/>
                </a:tc>
              </a:tr>
              <a:tr h="522330">
                <a:tc>
                  <a:txBody>
                    <a:bodyPr/>
                    <a:lstStyle/>
                    <a:p>
                      <a:pPr>
                        <a:lnSpc>
                          <a:spcPct val="107000"/>
                        </a:lnSpc>
                        <a:spcAft>
                          <a:spcPts val="0"/>
                        </a:spcAft>
                      </a:pPr>
                      <a:r>
                        <a:rPr lang="en-GB" sz="1000">
                          <a:effectLst/>
                        </a:rPr>
                        <a:t>Witness name</a:t>
                      </a:r>
                      <a:endParaRPr lang="en-GB" sz="1000">
                        <a:effectLst/>
                        <a:latin typeface="Calibri"/>
                        <a:ea typeface="Calibri"/>
                        <a:cs typeface="Times New Roman"/>
                      </a:endParaRPr>
                    </a:p>
                  </a:txBody>
                  <a:tcPr marL="62680" marR="62680" marT="0" marB="0"/>
                </a:tc>
                <a:tc>
                  <a:txBody>
                    <a:bodyPr/>
                    <a:lstStyle/>
                    <a:p>
                      <a:pPr>
                        <a:lnSpc>
                          <a:spcPct val="107000"/>
                        </a:lnSpc>
                        <a:spcAft>
                          <a:spcPts val="0"/>
                        </a:spcAft>
                      </a:pPr>
                      <a:r>
                        <a:rPr lang="en-GB" sz="1000">
                          <a:effectLst/>
                        </a:rPr>
                        <a:t> </a:t>
                      </a:r>
                    </a:p>
                    <a:p>
                      <a:pPr>
                        <a:lnSpc>
                          <a:spcPct val="107000"/>
                        </a:lnSpc>
                        <a:spcAft>
                          <a:spcPts val="0"/>
                        </a:spcAft>
                      </a:pPr>
                      <a:r>
                        <a:rPr lang="en-GB" sz="1000">
                          <a:effectLst/>
                        </a:rPr>
                        <a:t> </a:t>
                      </a:r>
                      <a:endParaRPr lang="en-GB" sz="1000">
                        <a:effectLst/>
                        <a:latin typeface="Calibri"/>
                        <a:ea typeface="Calibri"/>
                        <a:cs typeface="Times New Roman"/>
                      </a:endParaRPr>
                    </a:p>
                  </a:txBody>
                  <a:tcPr marL="62680" marR="62680" marT="0" marB="0"/>
                </a:tc>
              </a:tr>
              <a:tr h="507240">
                <a:tc>
                  <a:txBody>
                    <a:bodyPr/>
                    <a:lstStyle/>
                    <a:p>
                      <a:pPr>
                        <a:lnSpc>
                          <a:spcPct val="107000"/>
                        </a:lnSpc>
                        <a:spcAft>
                          <a:spcPts val="0"/>
                        </a:spcAft>
                      </a:pPr>
                      <a:r>
                        <a:rPr lang="en-GB" sz="1000">
                          <a:effectLst/>
                        </a:rPr>
                        <a:t>Witness signature</a:t>
                      </a:r>
                      <a:endParaRPr lang="en-GB" sz="1000">
                        <a:effectLst/>
                        <a:latin typeface="Calibri"/>
                        <a:ea typeface="Calibri"/>
                        <a:cs typeface="Times New Roman"/>
                      </a:endParaRPr>
                    </a:p>
                  </a:txBody>
                  <a:tcPr marL="62680" marR="62680" marT="0" marB="0"/>
                </a:tc>
                <a:tc>
                  <a:txBody>
                    <a:bodyPr/>
                    <a:lstStyle/>
                    <a:p>
                      <a:pPr>
                        <a:lnSpc>
                          <a:spcPct val="107000"/>
                        </a:lnSpc>
                        <a:spcAft>
                          <a:spcPts val="0"/>
                        </a:spcAft>
                      </a:pPr>
                      <a:r>
                        <a:rPr lang="en-GB" sz="1000">
                          <a:effectLst/>
                        </a:rPr>
                        <a:t> </a:t>
                      </a:r>
                    </a:p>
                    <a:p>
                      <a:pPr>
                        <a:lnSpc>
                          <a:spcPct val="107000"/>
                        </a:lnSpc>
                        <a:spcAft>
                          <a:spcPts val="0"/>
                        </a:spcAft>
                      </a:pPr>
                      <a:r>
                        <a:rPr lang="en-GB" sz="1000">
                          <a:effectLst/>
                        </a:rPr>
                        <a:t> </a:t>
                      </a:r>
                      <a:endParaRPr lang="en-GB" sz="1000">
                        <a:effectLst/>
                        <a:latin typeface="Calibri"/>
                        <a:ea typeface="Calibri"/>
                        <a:cs typeface="Times New Roman"/>
                      </a:endParaRPr>
                    </a:p>
                  </a:txBody>
                  <a:tcPr marL="62680" marR="62680" marT="0" marB="0"/>
                </a:tc>
              </a:tr>
              <a:tr h="522330">
                <a:tc>
                  <a:txBody>
                    <a:bodyPr/>
                    <a:lstStyle/>
                    <a:p>
                      <a:pPr>
                        <a:lnSpc>
                          <a:spcPct val="107000"/>
                        </a:lnSpc>
                        <a:spcAft>
                          <a:spcPts val="0"/>
                        </a:spcAft>
                      </a:pPr>
                      <a:r>
                        <a:rPr lang="en-GB" sz="1000">
                          <a:effectLst/>
                        </a:rPr>
                        <a:t>Date</a:t>
                      </a:r>
                      <a:endParaRPr lang="en-GB" sz="1000">
                        <a:effectLst/>
                        <a:latin typeface="Calibri"/>
                        <a:ea typeface="Calibri"/>
                        <a:cs typeface="Times New Roman"/>
                      </a:endParaRPr>
                    </a:p>
                  </a:txBody>
                  <a:tcPr marL="62680" marR="62680" marT="0" marB="0"/>
                </a:tc>
                <a:tc>
                  <a:txBody>
                    <a:bodyPr/>
                    <a:lstStyle/>
                    <a:p>
                      <a:pPr>
                        <a:lnSpc>
                          <a:spcPct val="107000"/>
                        </a:lnSpc>
                        <a:spcAft>
                          <a:spcPts val="0"/>
                        </a:spcAft>
                      </a:pPr>
                      <a:r>
                        <a:rPr lang="en-GB" sz="1000">
                          <a:effectLst/>
                        </a:rPr>
                        <a:t> </a:t>
                      </a:r>
                    </a:p>
                    <a:p>
                      <a:pPr>
                        <a:lnSpc>
                          <a:spcPct val="107000"/>
                        </a:lnSpc>
                        <a:spcAft>
                          <a:spcPts val="0"/>
                        </a:spcAft>
                      </a:pPr>
                      <a:r>
                        <a:rPr lang="en-GB" sz="1000">
                          <a:effectLst/>
                        </a:rPr>
                        <a:t> </a:t>
                      </a:r>
                      <a:endParaRPr lang="en-GB" sz="1000">
                        <a:effectLst/>
                        <a:latin typeface="Calibri"/>
                        <a:ea typeface="Calibri"/>
                        <a:cs typeface="Times New Roman"/>
                      </a:endParaRPr>
                    </a:p>
                  </a:txBody>
                  <a:tcPr marL="62680" marR="62680" marT="0" marB="0"/>
                </a:tc>
              </a:tr>
              <a:tr h="768405">
                <a:tc>
                  <a:txBody>
                    <a:bodyPr/>
                    <a:lstStyle/>
                    <a:p>
                      <a:pPr>
                        <a:lnSpc>
                          <a:spcPct val="107000"/>
                        </a:lnSpc>
                        <a:spcAft>
                          <a:spcPts val="0"/>
                        </a:spcAft>
                      </a:pPr>
                      <a:r>
                        <a:rPr lang="en-GB" sz="1000">
                          <a:effectLst/>
                        </a:rPr>
                        <a:t>Business Plan information (attach if more space required)</a:t>
                      </a:r>
                      <a:endParaRPr lang="en-GB" sz="1000">
                        <a:effectLst/>
                        <a:latin typeface="Calibri"/>
                        <a:ea typeface="Calibri"/>
                        <a:cs typeface="Times New Roman"/>
                      </a:endParaRPr>
                    </a:p>
                  </a:txBody>
                  <a:tcPr marL="62680" marR="62680" marT="0" marB="0"/>
                </a:tc>
                <a:tc>
                  <a:txBody>
                    <a:bodyPr/>
                    <a:lstStyle/>
                    <a:p>
                      <a:pPr>
                        <a:lnSpc>
                          <a:spcPct val="107000"/>
                        </a:lnSpc>
                        <a:spcAft>
                          <a:spcPts val="0"/>
                        </a:spcAft>
                      </a:pPr>
                      <a:r>
                        <a:rPr lang="en-GB" sz="1000" dirty="0">
                          <a:effectLst/>
                        </a:rPr>
                        <a:t> </a:t>
                      </a:r>
                      <a:endParaRPr lang="en-GB" sz="1000" dirty="0">
                        <a:effectLst/>
                        <a:latin typeface="Calibri"/>
                        <a:ea typeface="Calibri"/>
                        <a:cs typeface="Times New Roman"/>
                      </a:endParaRPr>
                    </a:p>
                  </a:txBody>
                  <a:tcPr marL="62680" marR="62680" marT="0" marB="0"/>
                </a:tc>
              </a:tr>
            </a:tbl>
          </a:graphicData>
        </a:graphic>
      </p:graphicFrame>
      <p:pic>
        <p:nvPicPr>
          <p:cNvPr id="3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70380" t="74402" r="12185" b="11991"/>
          <a:stretch/>
        </p:blipFill>
        <p:spPr bwMode="auto">
          <a:xfrm>
            <a:off x="4252904" y="178781"/>
            <a:ext cx="2363349" cy="115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Rectangle 32"/>
          <p:cNvSpPr/>
          <p:nvPr/>
        </p:nvSpPr>
        <p:spPr>
          <a:xfrm>
            <a:off x="249163" y="432044"/>
            <a:ext cx="2349453" cy="646331"/>
          </a:xfrm>
          <a:prstGeom prst="rect">
            <a:avLst/>
          </a:prstGeom>
        </p:spPr>
        <p:txBody>
          <a:bodyPr wrap="square">
            <a:spAutoFit/>
          </a:bodyPr>
          <a:lstStyle/>
          <a:p>
            <a:pPr algn="ctr">
              <a:defRPr/>
            </a:pPr>
            <a:r>
              <a:rPr lang="en-GB" b="1" dirty="0">
                <a:solidFill>
                  <a:schemeClr val="accent5">
                    <a:lumMod val="50000"/>
                  </a:schemeClr>
                </a:solidFill>
              </a:rPr>
              <a:t>STRATEGIC ESTATES</a:t>
            </a:r>
          </a:p>
          <a:p>
            <a:pPr algn="ctr">
              <a:defRPr/>
            </a:pPr>
            <a:r>
              <a:rPr lang="en-GB" b="1" dirty="0">
                <a:solidFill>
                  <a:schemeClr val="accent5">
                    <a:lumMod val="50000"/>
                  </a:schemeClr>
                </a:solidFill>
              </a:rPr>
              <a:t>DEPARTMENT</a:t>
            </a:r>
          </a:p>
        </p:txBody>
      </p:sp>
      <p:pic>
        <p:nvPicPr>
          <p:cNvPr id="3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892" t="74402" r="51207" b="11991"/>
          <a:stretch/>
        </p:blipFill>
        <p:spPr bwMode="auto">
          <a:xfrm>
            <a:off x="1184176" y="8050936"/>
            <a:ext cx="2244824" cy="87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 name="Rectangle 34"/>
          <p:cNvSpPr/>
          <p:nvPr/>
        </p:nvSpPr>
        <p:spPr>
          <a:xfrm>
            <a:off x="3289064" y="8374856"/>
            <a:ext cx="2797647" cy="400110"/>
          </a:xfrm>
          <a:prstGeom prst="rect">
            <a:avLst/>
          </a:prstGeom>
        </p:spPr>
        <p:txBody>
          <a:bodyPr wrap="square">
            <a:spAutoFit/>
          </a:bodyPr>
          <a:lstStyle/>
          <a:p>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dros</a:t>
            </a:r>
            <a:r>
              <a:rPr lang="en-GB" sz="1000" dirty="0">
                <a:solidFill>
                  <a:schemeClr val="bg1">
                    <a:lumMod val="50000"/>
                  </a:schemeClr>
                </a:solidFill>
              </a:rPr>
              <a:t> </a:t>
            </a:r>
            <a:r>
              <a:rPr lang="en-GB" sz="1000" dirty="0" err="1">
                <a:solidFill>
                  <a:schemeClr val="bg1">
                    <a:lumMod val="50000"/>
                  </a:schemeClr>
                </a:solidFill>
              </a:rPr>
              <a:t>Gaerdydd</a:t>
            </a:r>
            <a:r>
              <a:rPr lang="en-GB" sz="1000" dirty="0">
                <a:solidFill>
                  <a:schemeClr val="bg1">
                    <a:lumMod val="50000"/>
                  </a:schemeClr>
                </a:solidFill>
              </a:rPr>
              <a:t>, </a:t>
            </a:r>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gyda’n</a:t>
            </a:r>
            <a:r>
              <a:rPr lang="en-GB" sz="1000" dirty="0">
                <a:solidFill>
                  <a:schemeClr val="bg1">
                    <a:lumMod val="50000"/>
                  </a:schemeClr>
                </a:solidFill>
              </a:rPr>
              <a:t> </a:t>
            </a:r>
            <a:r>
              <a:rPr lang="en-GB" sz="1000" dirty="0" err="1" smtClean="0">
                <a:solidFill>
                  <a:schemeClr val="bg1">
                    <a:lumMod val="50000"/>
                  </a:schemeClr>
                </a:solidFill>
              </a:rPr>
              <a:t>gilydd</a:t>
            </a:r>
            <a:endParaRPr lang="en-GB" sz="1000" dirty="0" smtClean="0">
              <a:solidFill>
                <a:schemeClr val="bg1">
                  <a:lumMod val="50000"/>
                </a:schemeClr>
              </a:solidFill>
            </a:endParaRPr>
          </a:p>
          <a:p>
            <a:r>
              <a:rPr lang="en-GB" sz="1000" dirty="0">
                <a:solidFill>
                  <a:schemeClr val="bg1">
                    <a:lumMod val="50000"/>
                  </a:schemeClr>
                </a:solidFill>
              </a:rPr>
              <a:t> </a:t>
            </a:r>
            <a:r>
              <a:rPr lang="en-GB" sz="1000" dirty="0" smtClean="0">
                <a:solidFill>
                  <a:schemeClr val="bg1">
                    <a:lumMod val="50000"/>
                  </a:schemeClr>
                </a:solidFill>
              </a:rPr>
              <a:t>                  Working for </a:t>
            </a:r>
            <a:r>
              <a:rPr lang="en-GB" sz="1000" dirty="0">
                <a:solidFill>
                  <a:schemeClr val="bg1">
                    <a:lumMod val="50000"/>
                  </a:schemeClr>
                </a:solidFill>
              </a:rPr>
              <a:t>C</a:t>
            </a:r>
            <a:r>
              <a:rPr lang="en-GB" sz="1000" dirty="0" smtClean="0">
                <a:solidFill>
                  <a:schemeClr val="bg1">
                    <a:lumMod val="50000"/>
                  </a:schemeClr>
                </a:solidFill>
              </a:rPr>
              <a:t>ardiff, Working together</a:t>
            </a:r>
            <a:endParaRPr lang="en-GB" sz="1000" dirty="0">
              <a:solidFill>
                <a:schemeClr val="bg1">
                  <a:lumMod val="50000"/>
                </a:schemeClr>
              </a:solidFill>
            </a:endParaRPr>
          </a:p>
        </p:txBody>
      </p:sp>
    </p:spTree>
    <p:extLst>
      <p:ext uri="{BB962C8B-B14F-4D97-AF65-F5344CB8AC3E}">
        <p14:creationId xmlns:p14="http://schemas.microsoft.com/office/powerpoint/2010/main" val="27973356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6" name="Rectangle 28"/>
          <p:cNvSpPr>
            <a:spLocks noChangeArrowheads="1"/>
          </p:cNvSpPr>
          <p:nvPr/>
        </p:nvSpPr>
        <p:spPr bwMode="auto">
          <a:xfrm>
            <a:off x="95250" y="95250"/>
            <a:ext cx="6659563" cy="8945563"/>
          </a:xfrm>
          <a:prstGeom prst="rect">
            <a:avLst/>
          </a:prstGeom>
          <a:noFill/>
          <a:ln w="57150">
            <a:solidFill>
              <a:schemeClr val="accent5">
                <a:lumMod val="75000"/>
              </a:schemeClr>
            </a:solidFill>
            <a:miter lim="800000"/>
            <a:headEnd/>
            <a:tailEnd/>
          </a:ln>
          <a:effectLst/>
          <a:extLst/>
        </p:spPr>
        <p:txBody>
          <a:bodyPr wrap="none" anchor="ctr"/>
          <a:lstStyle/>
          <a:p>
            <a:pPr eaLnBrk="1" hangingPunct="1">
              <a:defRPr/>
            </a:pPr>
            <a:endParaRPr lang="en-GB">
              <a:effectLst>
                <a:outerShdw blurRad="38100" dist="38100" dir="2700000" algn="tl">
                  <a:srgbClr val="000000">
                    <a:alpha val="43137"/>
                  </a:srgbClr>
                </a:outerShdw>
              </a:effectLst>
            </a:endParaRPr>
          </a:p>
        </p:txBody>
      </p:sp>
      <p:sp>
        <p:nvSpPr>
          <p:cNvPr id="2055" name="Rectangle 7"/>
          <p:cNvSpPr>
            <a:spLocks noChangeArrowheads="1"/>
          </p:cNvSpPr>
          <p:nvPr/>
        </p:nvSpPr>
        <p:spPr bwMode="auto">
          <a:xfrm>
            <a:off x="3363913" y="2786063"/>
            <a:ext cx="184150" cy="87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1" hangingPunct="1">
              <a:defRPr/>
            </a:pPr>
            <a:endParaRPr lang="en-GB" sz="1800" dirty="0">
              <a:effectLst>
                <a:outerShdw blurRad="38100" dist="38100" dir="2700000" algn="tl">
                  <a:srgbClr val="C0C0C0"/>
                </a:outerShdw>
              </a:effectLst>
              <a:latin typeface="Albertus" pitchFamily="34" charset="0"/>
            </a:endParaRPr>
          </a:p>
          <a:p>
            <a:pPr algn="ctr" eaLnBrk="1" hangingPunct="1">
              <a:defRPr/>
            </a:pPr>
            <a:endParaRPr lang="en-GB" sz="1800" dirty="0">
              <a:effectLst>
                <a:outerShdw blurRad="38100" dist="38100" dir="2700000" algn="tl">
                  <a:srgbClr val="C0C0C0"/>
                </a:outerShdw>
              </a:effectLst>
              <a:latin typeface="Albertus" pitchFamily="34" charset="0"/>
            </a:endParaRPr>
          </a:p>
          <a:p>
            <a:pPr algn="ctr" eaLnBrk="1" hangingPunct="1">
              <a:defRPr/>
            </a:pPr>
            <a:endParaRPr lang="en-GB" sz="1800" dirty="0">
              <a:effectLst>
                <a:outerShdw blurRad="38100" dist="38100" dir="2700000" algn="tl">
                  <a:srgbClr val="C0C0C0"/>
                </a:outerShdw>
              </a:effectLst>
              <a:latin typeface="Albertus" pitchFamily="34" charset="0"/>
            </a:endParaRPr>
          </a:p>
        </p:txBody>
      </p:sp>
      <p:sp>
        <p:nvSpPr>
          <p:cNvPr id="8196" name="Text Box 18"/>
          <p:cNvSpPr txBox="1">
            <a:spLocks noChangeArrowheads="1"/>
          </p:cNvSpPr>
          <p:nvPr/>
        </p:nvSpPr>
        <p:spPr bwMode="auto">
          <a:xfrm>
            <a:off x="673100" y="8191500"/>
            <a:ext cx="5635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b="0"/>
          </a:p>
        </p:txBody>
      </p:sp>
      <p:sp>
        <p:nvSpPr>
          <p:cNvPr id="8197" name="Text Box 19"/>
          <p:cNvSpPr txBox="1">
            <a:spLocks noChangeArrowheads="1"/>
          </p:cNvSpPr>
          <p:nvPr/>
        </p:nvSpPr>
        <p:spPr bwMode="auto">
          <a:xfrm>
            <a:off x="384175" y="8012113"/>
            <a:ext cx="62134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200" b="0"/>
              <a:t> </a:t>
            </a:r>
          </a:p>
        </p:txBody>
      </p:sp>
      <p:sp>
        <p:nvSpPr>
          <p:cNvPr id="2093" name="Rectangle 45"/>
          <p:cNvSpPr>
            <a:spLocks noChangeArrowheads="1"/>
          </p:cNvSpPr>
          <p:nvPr/>
        </p:nvSpPr>
        <p:spPr bwMode="auto">
          <a:xfrm>
            <a:off x="3578225" y="6049963"/>
            <a:ext cx="184150"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bIns="0" anchor="ctr">
            <a:spAutoFit/>
          </a:bodyPr>
          <a:lstStyle/>
          <a:p>
            <a:pPr algn="ctr" eaLnBrk="1" hangingPunct="1">
              <a:defRPr/>
            </a:pPr>
            <a:endParaRPr lang="en-GB" sz="1800">
              <a:effectLst>
                <a:outerShdw blurRad="38100" dist="38100" dir="2700000" algn="tl">
                  <a:srgbClr val="C0C0C0"/>
                </a:outerShdw>
              </a:effectLst>
              <a:latin typeface="Albertus" pitchFamily="34" charset="0"/>
            </a:endParaRPr>
          </a:p>
          <a:p>
            <a:pPr algn="ctr" eaLnBrk="1" hangingPunct="1">
              <a:defRPr/>
            </a:pPr>
            <a:endParaRPr lang="en-GB" sz="1800">
              <a:effectLst>
                <a:outerShdw blurRad="38100" dist="38100" dir="2700000" algn="tl">
                  <a:srgbClr val="C0C0C0"/>
                </a:outerShdw>
              </a:effectLst>
              <a:latin typeface="Albertus" pitchFamily="34" charset="0"/>
            </a:endParaRPr>
          </a:p>
          <a:p>
            <a:pPr algn="ctr" eaLnBrk="1" hangingPunct="1">
              <a:defRPr/>
            </a:pPr>
            <a:endParaRPr lang="en-GB" sz="1800">
              <a:effectLst>
                <a:outerShdw blurRad="38100" dist="38100" dir="2700000" algn="tl">
                  <a:srgbClr val="C0C0C0"/>
                </a:outerShdw>
              </a:effectLst>
              <a:latin typeface="Albertus" pitchFamily="34" charset="0"/>
            </a:endParaRPr>
          </a:p>
          <a:p>
            <a:pPr algn="ctr" eaLnBrk="1" hangingPunct="1">
              <a:defRPr/>
            </a:pPr>
            <a:endParaRPr lang="en-GB" sz="1800">
              <a:effectLst>
                <a:outerShdw blurRad="38100" dist="38100" dir="2700000" algn="tl">
                  <a:srgbClr val="C0C0C0"/>
                </a:outerShdw>
              </a:effectLst>
              <a:latin typeface="Albertus" pitchFamily="34" charset="0"/>
            </a:endParaRPr>
          </a:p>
          <a:p>
            <a:pPr algn="ctr" eaLnBrk="1" hangingPunct="1">
              <a:defRPr/>
            </a:pPr>
            <a:endParaRPr lang="en-GB" sz="1800">
              <a:effectLst>
                <a:outerShdw blurRad="38100" dist="38100" dir="2700000" algn="tl">
                  <a:srgbClr val="C0C0C0"/>
                </a:outerShdw>
              </a:effectLst>
              <a:latin typeface="Albertus" pitchFamily="34" charset="0"/>
            </a:endParaRPr>
          </a:p>
        </p:txBody>
      </p:sp>
      <p:sp>
        <p:nvSpPr>
          <p:cNvPr id="15" name="Text Box 8"/>
          <p:cNvSpPr txBox="1">
            <a:spLocks noChangeArrowheads="1"/>
          </p:cNvSpPr>
          <p:nvPr/>
        </p:nvSpPr>
        <p:spPr bwMode="auto">
          <a:xfrm>
            <a:off x="2049504" y="3622675"/>
            <a:ext cx="13388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defRPr/>
            </a:pPr>
            <a:r>
              <a:rPr lang="en-GB" altLang="en-US" sz="1600" b="1" dirty="0">
                <a:solidFill>
                  <a:schemeClr val="accent1">
                    <a:lumMod val="50000"/>
                  </a:schemeClr>
                </a:solidFill>
              </a:rPr>
              <a:t> </a:t>
            </a:r>
            <a:r>
              <a:rPr lang="en-GB" altLang="en-US" sz="1600" b="1" dirty="0" smtClean="0">
                <a:solidFill>
                  <a:schemeClr val="accent1">
                    <a:lumMod val="50000"/>
                  </a:schemeClr>
                </a:solidFill>
              </a:rPr>
              <a:t>                   </a:t>
            </a:r>
            <a:endParaRPr lang="en-GB" altLang="en-US" sz="1600" b="1" i="1" dirty="0" smtClean="0"/>
          </a:p>
        </p:txBody>
      </p:sp>
      <p:sp>
        <p:nvSpPr>
          <p:cNvPr id="8202" name="Text Box 47"/>
          <p:cNvSpPr txBox="1">
            <a:spLocks noChangeArrowheads="1"/>
          </p:cNvSpPr>
          <p:nvPr/>
        </p:nvSpPr>
        <p:spPr bwMode="auto">
          <a:xfrm>
            <a:off x="304800" y="1569730"/>
            <a:ext cx="6261100" cy="1274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None/>
            </a:pPr>
            <a:r>
              <a:rPr lang="en-GB" sz="1200" dirty="0">
                <a:latin typeface="+mj-lt"/>
              </a:rPr>
              <a:t>Where the Offeror is an incorporated “ body or ” association, the company secretary or a duly authorised director “ or trustee ” should sign. In the case of a partnership a partner should sign. In the case of an individual the proprietor should sign</a:t>
            </a:r>
            <a:r>
              <a:rPr lang="en-GB" sz="1200" dirty="0" smtClean="0">
                <a:latin typeface="+mj-lt"/>
              </a:rPr>
              <a:t>.</a:t>
            </a:r>
          </a:p>
          <a:p>
            <a:pPr>
              <a:buNone/>
            </a:pPr>
            <a:endParaRPr lang="en-GB" sz="1200" dirty="0">
              <a:latin typeface="+mj-lt"/>
            </a:endParaRPr>
          </a:p>
          <a:p>
            <a:pPr>
              <a:buNone/>
            </a:pPr>
            <a:r>
              <a:rPr lang="en-GB" sz="1200" b="1" dirty="0"/>
              <a:t>This form of offer should not be detached and the whole document should be returned intact in the envelope provided to:</a:t>
            </a:r>
            <a:endParaRPr lang="en-GB" sz="1200" dirty="0">
              <a:latin typeface="+mj-lt"/>
            </a:endParaRPr>
          </a:p>
        </p:txBody>
      </p:sp>
      <p:sp>
        <p:nvSpPr>
          <p:cNvPr id="8208" name="Text Box 13"/>
          <p:cNvSpPr txBox="1">
            <a:spLocks noChangeArrowheads="1"/>
          </p:cNvSpPr>
          <p:nvPr/>
        </p:nvSpPr>
        <p:spPr bwMode="auto">
          <a:xfrm>
            <a:off x="320675" y="5742710"/>
            <a:ext cx="6261100" cy="55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GB" altLang="en-US" sz="1000" b="0" dirty="0"/>
              <a:t>If you require this document in Welsh please email the valuation inbox  </a:t>
            </a:r>
            <a:r>
              <a:rPr lang="en-GB" altLang="en-US" sz="1000" b="0" dirty="0">
                <a:hlinkClick r:id="rId3"/>
              </a:rPr>
              <a:t>valuation@cardiff.gov.uk</a:t>
            </a:r>
            <a:r>
              <a:rPr lang="en-GB" altLang="en-US" sz="1000" b="0" dirty="0"/>
              <a:t> </a:t>
            </a:r>
          </a:p>
          <a:p>
            <a:pPr eaLnBrk="1" hangingPunct="1">
              <a:spcBef>
                <a:spcPct val="0"/>
              </a:spcBef>
              <a:buFontTx/>
              <a:buNone/>
            </a:pPr>
            <a:endParaRPr lang="en-GB" altLang="en-US" sz="1000" b="0" dirty="0"/>
          </a:p>
          <a:p>
            <a:pPr eaLnBrk="1" hangingPunct="1">
              <a:spcBef>
                <a:spcPct val="0"/>
              </a:spcBef>
              <a:buFontTx/>
              <a:buNone/>
            </a:pPr>
            <a:r>
              <a:rPr lang="en-GB" altLang="en-US" sz="1000" b="0" dirty="0"/>
              <a:t>Also feel free to visit our Strategic Estates website  </a:t>
            </a:r>
            <a:r>
              <a:rPr lang="en-GB" altLang="en-US" sz="1000" b="0" dirty="0">
                <a:hlinkClick r:id="rId4"/>
              </a:rPr>
              <a:t>www.cardiffcouncilproperty.com</a:t>
            </a:r>
            <a:r>
              <a:rPr lang="en-GB" altLang="en-US" sz="1000" b="0" dirty="0"/>
              <a:t> </a:t>
            </a:r>
          </a:p>
        </p:txBody>
      </p:sp>
      <p:sp>
        <p:nvSpPr>
          <p:cNvPr id="24" name="Text Box 14"/>
          <p:cNvSpPr txBox="1">
            <a:spLocks noChangeArrowheads="1"/>
          </p:cNvSpPr>
          <p:nvPr/>
        </p:nvSpPr>
        <p:spPr bwMode="auto">
          <a:xfrm>
            <a:off x="320675" y="6376917"/>
            <a:ext cx="6229350" cy="167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GB" altLang="en-US" sz="700" i="1" u="sng" dirty="0">
                <a:latin typeface="Arial" charset="0"/>
              </a:rPr>
              <a:t>Disclaimer:</a:t>
            </a:r>
          </a:p>
          <a:p>
            <a:pPr eaLnBrk="1" hangingPunct="1">
              <a:defRPr/>
            </a:pPr>
            <a:endParaRPr lang="en-GB" altLang="en-US" sz="700" b="0" i="1" u="sng" dirty="0">
              <a:effectLst>
                <a:outerShdw blurRad="38100" dist="38100" dir="2700000" algn="tl">
                  <a:srgbClr val="C0C0C0"/>
                </a:outerShdw>
              </a:effectLst>
              <a:latin typeface="Arial" charset="0"/>
            </a:endParaRPr>
          </a:p>
          <a:p>
            <a:pPr eaLnBrk="1" hangingPunct="1">
              <a:defRPr/>
            </a:pPr>
            <a:r>
              <a:rPr lang="en-GB" altLang="en-US" sz="700" b="0" i="1" dirty="0">
                <a:latin typeface="Arial" charset="0"/>
              </a:rPr>
              <a:t>1. The information above and contained within this document is given as a general outline only for the guidance of interested parties </a:t>
            </a:r>
          </a:p>
          <a:p>
            <a:pPr eaLnBrk="1" hangingPunct="1">
              <a:defRPr/>
            </a:pPr>
            <a:r>
              <a:rPr lang="en-GB" altLang="en-US" sz="700" b="0" i="1" dirty="0">
                <a:latin typeface="Arial" charset="0"/>
              </a:rPr>
              <a:t>     and does not constitute part of an offer or contract.</a:t>
            </a:r>
          </a:p>
          <a:p>
            <a:pPr eaLnBrk="1" hangingPunct="1">
              <a:defRPr/>
            </a:pPr>
            <a:endParaRPr lang="en-GB" altLang="en-US" sz="700" b="0" i="1" dirty="0">
              <a:latin typeface="Arial" charset="0"/>
            </a:endParaRPr>
          </a:p>
          <a:p>
            <a:pPr eaLnBrk="1" hangingPunct="1">
              <a:defRPr/>
            </a:pPr>
            <a:r>
              <a:rPr lang="en-GB" altLang="en-US" sz="700" b="0" i="1" dirty="0">
                <a:latin typeface="Arial" charset="0"/>
              </a:rPr>
              <a:t>2. All descriptions, dimensions, plans, reference to condition and necessary permissions for use and occupation and other details are    </a:t>
            </a:r>
          </a:p>
          <a:p>
            <a:pPr eaLnBrk="1" hangingPunct="1">
              <a:defRPr/>
            </a:pPr>
            <a:r>
              <a:rPr lang="en-GB" altLang="en-US" sz="700" b="0" i="1" dirty="0">
                <a:latin typeface="Arial" charset="0"/>
              </a:rPr>
              <a:t>    given without responsibility and any interested parties should not rely on them as statements or representations of fact, but must </a:t>
            </a:r>
          </a:p>
          <a:p>
            <a:pPr eaLnBrk="1" hangingPunct="1">
              <a:defRPr/>
            </a:pPr>
            <a:r>
              <a:rPr lang="en-GB" altLang="en-US" sz="700" b="0" i="1" dirty="0">
                <a:latin typeface="Arial" charset="0"/>
              </a:rPr>
              <a:t>    satisfy themselves by inspection or otherwise as to the correctness of each of them.</a:t>
            </a:r>
          </a:p>
          <a:p>
            <a:pPr eaLnBrk="1" hangingPunct="1">
              <a:defRPr/>
            </a:pPr>
            <a:endParaRPr lang="en-GB" altLang="en-US" sz="700" b="0" i="1" dirty="0">
              <a:latin typeface="Arial" charset="0"/>
            </a:endParaRPr>
          </a:p>
          <a:p>
            <a:pPr eaLnBrk="1" hangingPunct="1">
              <a:defRPr/>
            </a:pPr>
            <a:r>
              <a:rPr lang="en-GB" altLang="en-US" sz="700" b="0" i="1" dirty="0">
                <a:latin typeface="Arial" charset="0"/>
              </a:rPr>
              <a:t>3. No person in the employment of Cardiff Council has authority to make or give any representations or warranty whatsoever in </a:t>
            </a:r>
          </a:p>
          <a:p>
            <a:pPr eaLnBrk="1" hangingPunct="1">
              <a:defRPr/>
            </a:pPr>
            <a:r>
              <a:rPr lang="en-GB" altLang="en-US" sz="700" b="0" i="1" dirty="0">
                <a:latin typeface="Arial" charset="0"/>
              </a:rPr>
              <a:t>    relation to this property/land.</a:t>
            </a:r>
          </a:p>
          <a:p>
            <a:pPr eaLnBrk="1" hangingPunct="1">
              <a:defRPr/>
            </a:pPr>
            <a:endParaRPr lang="en-GB" altLang="en-US" sz="700" b="0" i="1" dirty="0">
              <a:latin typeface="Arial" charset="0"/>
            </a:endParaRPr>
          </a:p>
          <a:p>
            <a:pPr eaLnBrk="1" hangingPunct="1">
              <a:defRPr/>
            </a:pPr>
            <a:r>
              <a:rPr lang="en-GB" altLang="en-US" sz="700" b="0" i="1" dirty="0">
                <a:latin typeface="Arial" charset="0"/>
              </a:rPr>
              <a:t>4. The Council reserves the right not to accept any offer received.</a:t>
            </a:r>
          </a:p>
          <a:p>
            <a:pPr eaLnBrk="1" hangingPunct="1">
              <a:spcBef>
                <a:spcPct val="50000"/>
              </a:spcBef>
              <a:defRPr/>
            </a:pPr>
            <a:endParaRPr lang="en-GB" altLang="en-US" sz="800" b="0" dirty="0">
              <a:latin typeface="Arial" charset="0"/>
            </a:endParaRPr>
          </a:p>
        </p:txBody>
      </p:sp>
      <p:sp>
        <p:nvSpPr>
          <p:cNvPr id="2" name="Rectangle 1"/>
          <p:cNvSpPr/>
          <p:nvPr/>
        </p:nvSpPr>
        <p:spPr>
          <a:xfrm>
            <a:off x="6251575" y="8464034"/>
            <a:ext cx="285656" cy="369332"/>
          </a:xfrm>
          <a:prstGeom prst="rect">
            <a:avLst/>
          </a:prstGeom>
        </p:spPr>
        <p:txBody>
          <a:bodyPr wrap="none">
            <a:spAutoFit/>
          </a:bodyPr>
          <a:lstStyle/>
          <a:p>
            <a:pPr>
              <a:spcBef>
                <a:spcPct val="0"/>
              </a:spcBef>
            </a:pPr>
            <a:r>
              <a:rPr lang="en-GB" altLang="en-US" dirty="0" smtClean="0">
                <a:solidFill>
                  <a:schemeClr val="bg1"/>
                </a:solidFill>
                <a:latin typeface="Monotype Corsiva" pitchFamily="66" charset="0"/>
              </a:rPr>
              <a:t>8</a:t>
            </a:r>
            <a:endParaRPr lang="en-GB" altLang="en-US" dirty="0">
              <a:solidFill>
                <a:schemeClr val="bg1"/>
              </a:solidFill>
              <a:latin typeface="Monotype Corsiva" pitchFamily="66" charset="0"/>
            </a:endParaRPr>
          </a:p>
        </p:txBody>
      </p:sp>
      <p:pic>
        <p:nvPicPr>
          <p:cNvPr id="19"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70380" t="74402" r="12185" b="11991"/>
          <a:stretch/>
        </p:blipFill>
        <p:spPr bwMode="auto">
          <a:xfrm>
            <a:off x="4252904" y="178781"/>
            <a:ext cx="2363349" cy="115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Rectangle 19"/>
          <p:cNvSpPr/>
          <p:nvPr/>
        </p:nvSpPr>
        <p:spPr>
          <a:xfrm>
            <a:off x="249163" y="432044"/>
            <a:ext cx="2349453" cy="646331"/>
          </a:xfrm>
          <a:prstGeom prst="rect">
            <a:avLst/>
          </a:prstGeom>
        </p:spPr>
        <p:txBody>
          <a:bodyPr wrap="square">
            <a:spAutoFit/>
          </a:bodyPr>
          <a:lstStyle/>
          <a:p>
            <a:pPr algn="ctr">
              <a:defRPr/>
            </a:pPr>
            <a:r>
              <a:rPr lang="en-GB" b="1" dirty="0">
                <a:solidFill>
                  <a:schemeClr val="accent5">
                    <a:lumMod val="50000"/>
                  </a:schemeClr>
                </a:solidFill>
              </a:rPr>
              <a:t>STRATEGIC ESTATES</a:t>
            </a:r>
          </a:p>
          <a:p>
            <a:pPr algn="ctr">
              <a:defRPr/>
            </a:pPr>
            <a:r>
              <a:rPr lang="en-GB" b="1" dirty="0">
                <a:solidFill>
                  <a:schemeClr val="accent5">
                    <a:lumMod val="50000"/>
                  </a:schemeClr>
                </a:solidFill>
              </a:rPr>
              <a:t>DEPARTMENT</a:t>
            </a:r>
          </a:p>
        </p:txBody>
      </p:sp>
      <p:sp>
        <p:nvSpPr>
          <p:cNvPr id="4" name="Rectangle 3"/>
          <p:cNvSpPr/>
          <p:nvPr/>
        </p:nvSpPr>
        <p:spPr>
          <a:xfrm>
            <a:off x="1728019" y="3442354"/>
            <a:ext cx="3525785" cy="1200329"/>
          </a:xfrm>
          <a:prstGeom prst="rect">
            <a:avLst/>
          </a:prstGeom>
        </p:spPr>
        <p:txBody>
          <a:bodyPr wrap="square">
            <a:spAutoFit/>
          </a:bodyPr>
          <a:lstStyle/>
          <a:p>
            <a:r>
              <a:rPr lang="en-GB" sz="1200" b="1" dirty="0">
                <a:solidFill>
                  <a:srgbClr val="FF0000"/>
                </a:solidFill>
              </a:rPr>
              <a:t>Liam Slater MRICS - Surveyor</a:t>
            </a:r>
          </a:p>
          <a:p>
            <a:r>
              <a:rPr lang="en-GB" sz="1200" b="1" dirty="0">
                <a:solidFill>
                  <a:srgbClr val="FF0000"/>
                </a:solidFill>
              </a:rPr>
              <a:t>Strategic Estates, </a:t>
            </a:r>
            <a:r>
              <a:rPr lang="en-GB" sz="1200" b="1" dirty="0" smtClean="0">
                <a:solidFill>
                  <a:srgbClr val="FF0000"/>
                </a:solidFill>
              </a:rPr>
              <a:t>Economic </a:t>
            </a:r>
            <a:r>
              <a:rPr lang="en-GB" sz="1200" b="1" dirty="0">
                <a:solidFill>
                  <a:srgbClr val="FF0000"/>
                </a:solidFill>
              </a:rPr>
              <a:t>Development,                                        Room CY6 ( Courtyard ), </a:t>
            </a:r>
            <a:r>
              <a:rPr lang="en-GB" sz="1200" b="1" dirty="0" smtClean="0">
                <a:solidFill>
                  <a:srgbClr val="FF0000"/>
                </a:solidFill>
              </a:rPr>
              <a:t>County </a:t>
            </a:r>
            <a:r>
              <a:rPr lang="en-GB" sz="1200" b="1" dirty="0">
                <a:solidFill>
                  <a:srgbClr val="FF0000"/>
                </a:solidFill>
              </a:rPr>
              <a:t>Hall, Atlantic Wharf                                        Cardiff, CF11 5UW  </a:t>
            </a:r>
            <a:r>
              <a:rPr lang="en-GB" sz="1200" b="1" dirty="0" smtClean="0">
                <a:solidFill>
                  <a:srgbClr val="FF0000"/>
                </a:solidFill>
              </a:rPr>
              <a:t>                                                                                        </a:t>
            </a:r>
            <a:r>
              <a:rPr lang="en-GB" sz="1200" b="1" dirty="0">
                <a:solidFill>
                  <a:srgbClr val="FF0000"/>
                </a:solidFill>
              </a:rPr>
              <a:t>Tel: 029 20873559     </a:t>
            </a:r>
            <a:endParaRPr lang="en-GB" sz="1200" b="1" dirty="0" smtClean="0">
              <a:solidFill>
                <a:srgbClr val="FF0000"/>
              </a:solidFill>
            </a:endParaRPr>
          </a:p>
          <a:p>
            <a:r>
              <a:rPr lang="en-GB" sz="1200" b="1" dirty="0" smtClean="0">
                <a:solidFill>
                  <a:srgbClr val="FF0000"/>
                </a:solidFill>
              </a:rPr>
              <a:t>Email</a:t>
            </a:r>
            <a:r>
              <a:rPr lang="en-GB" sz="1200" b="1" dirty="0">
                <a:solidFill>
                  <a:srgbClr val="FF0000"/>
                </a:solidFill>
              </a:rPr>
              <a:t>: Liam.Slater@cardiff.gov.uk</a:t>
            </a:r>
          </a:p>
        </p:txBody>
      </p:sp>
      <p:sp>
        <p:nvSpPr>
          <p:cNvPr id="6" name="Rectangle 5"/>
          <p:cNvSpPr/>
          <p:nvPr/>
        </p:nvSpPr>
        <p:spPr>
          <a:xfrm>
            <a:off x="908721" y="3225006"/>
            <a:ext cx="4932434" cy="1635026"/>
          </a:xfrm>
          <a:prstGeom prst="rect">
            <a:avLst/>
          </a:prstGeom>
          <a:no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6892" t="74402" r="51207" b="11991"/>
          <a:stretch/>
        </p:blipFill>
        <p:spPr bwMode="auto">
          <a:xfrm>
            <a:off x="1184176" y="8050936"/>
            <a:ext cx="2244824" cy="8717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Rectangle 25"/>
          <p:cNvSpPr/>
          <p:nvPr/>
        </p:nvSpPr>
        <p:spPr>
          <a:xfrm>
            <a:off x="3289064" y="8374856"/>
            <a:ext cx="2797647" cy="400110"/>
          </a:xfrm>
          <a:prstGeom prst="rect">
            <a:avLst/>
          </a:prstGeom>
        </p:spPr>
        <p:txBody>
          <a:bodyPr wrap="square">
            <a:spAutoFit/>
          </a:bodyPr>
          <a:lstStyle/>
          <a:p>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dros</a:t>
            </a:r>
            <a:r>
              <a:rPr lang="en-GB" sz="1000" dirty="0">
                <a:solidFill>
                  <a:schemeClr val="bg1">
                    <a:lumMod val="50000"/>
                  </a:schemeClr>
                </a:solidFill>
              </a:rPr>
              <a:t> </a:t>
            </a:r>
            <a:r>
              <a:rPr lang="en-GB" sz="1000" dirty="0" err="1">
                <a:solidFill>
                  <a:schemeClr val="bg1">
                    <a:lumMod val="50000"/>
                  </a:schemeClr>
                </a:solidFill>
              </a:rPr>
              <a:t>Gaerdydd</a:t>
            </a:r>
            <a:r>
              <a:rPr lang="en-GB" sz="1000" dirty="0">
                <a:solidFill>
                  <a:schemeClr val="bg1">
                    <a:lumMod val="50000"/>
                  </a:schemeClr>
                </a:solidFill>
              </a:rPr>
              <a:t>, </a:t>
            </a:r>
            <a:r>
              <a:rPr lang="en-GB" sz="1000" dirty="0" err="1">
                <a:solidFill>
                  <a:schemeClr val="bg1">
                    <a:lumMod val="50000"/>
                  </a:schemeClr>
                </a:solidFill>
              </a:rPr>
              <a:t>gweithio</a:t>
            </a:r>
            <a:r>
              <a:rPr lang="en-GB" sz="1000" dirty="0">
                <a:solidFill>
                  <a:schemeClr val="bg1">
                    <a:lumMod val="50000"/>
                  </a:schemeClr>
                </a:solidFill>
              </a:rPr>
              <a:t> </a:t>
            </a:r>
            <a:r>
              <a:rPr lang="en-GB" sz="1000" dirty="0" err="1">
                <a:solidFill>
                  <a:schemeClr val="bg1">
                    <a:lumMod val="50000"/>
                  </a:schemeClr>
                </a:solidFill>
              </a:rPr>
              <a:t>gyda’n</a:t>
            </a:r>
            <a:r>
              <a:rPr lang="en-GB" sz="1000" dirty="0">
                <a:solidFill>
                  <a:schemeClr val="bg1">
                    <a:lumMod val="50000"/>
                  </a:schemeClr>
                </a:solidFill>
              </a:rPr>
              <a:t> </a:t>
            </a:r>
            <a:r>
              <a:rPr lang="en-GB" sz="1000" dirty="0" err="1" smtClean="0">
                <a:solidFill>
                  <a:schemeClr val="bg1">
                    <a:lumMod val="50000"/>
                  </a:schemeClr>
                </a:solidFill>
              </a:rPr>
              <a:t>gilydd</a:t>
            </a:r>
            <a:endParaRPr lang="en-GB" sz="1000" dirty="0" smtClean="0">
              <a:solidFill>
                <a:schemeClr val="bg1">
                  <a:lumMod val="50000"/>
                </a:schemeClr>
              </a:solidFill>
            </a:endParaRPr>
          </a:p>
          <a:p>
            <a:r>
              <a:rPr lang="en-GB" sz="1000" dirty="0">
                <a:solidFill>
                  <a:schemeClr val="bg1">
                    <a:lumMod val="50000"/>
                  </a:schemeClr>
                </a:solidFill>
              </a:rPr>
              <a:t> </a:t>
            </a:r>
            <a:r>
              <a:rPr lang="en-GB" sz="1000" dirty="0" smtClean="0">
                <a:solidFill>
                  <a:schemeClr val="bg1">
                    <a:lumMod val="50000"/>
                  </a:schemeClr>
                </a:solidFill>
              </a:rPr>
              <a:t>                  Working for </a:t>
            </a:r>
            <a:r>
              <a:rPr lang="en-GB" sz="1000" dirty="0">
                <a:solidFill>
                  <a:schemeClr val="bg1">
                    <a:lumMod val="50000"/>
                  </a:schemeClr>
                </a:solidFill>
              </a:rPr>
              <a:t>C</a:t>
            </a:r>
            <a:r>
              <a:rPr lang="en-GB" sz="1000" dirty="0" smtClean="0">
                <a:solidFill>
                  <a:schemeClr val="bg1">
                    <a:lumMod val="50000"/>
                  </a:schemeClr>
                </a:solidFill>
              </a:rPr>
              <a:t>ardiff, Working together</a:t>
            </a:r>
            <a:endParaRPr lang="en-GB" sz="1000" dirty="0">
              <a:solidFill>
                <a:schemeClr val="bg1">
                  <a:lumMod val="50000"/>
                </a:schemeClr>
              </a:solidFill>
            </a:endParaRPr>
          </a:p>
        </p:txBody>
      </p:sp>
      <p:sp>
        <p:nvSpPr>
          <p:cNvPr id="3" name="TextBox 2"/>
          <p:cNvSpPr txBox="1"/>
          <p:nvPr/>
        </p:nvSpPr>
        <p:spPr>
          <a:xfrm>
            <a:off x="400053" y="5148064"/>
            <a:ext cx="6153351" cy="369332"/>
          </a:xfrm>
          <a:prstGeom prst="rect">
            <a:avLst/>
          </a:prstGeom>
          <a:noFill/>
        </p:spPr>
        <p:txBody>
          <a:bodyPr wrap="none" rtlCol="0">
            <a:spAutoFit/>
          </a:bodyPr>
          <a:lstStyle/>
          <a:p>
            <a:r>
              <a:rPr lang="en-GB" b="1" dirty="0">
                <a:solidFill>
                  <a:srgbClr val="FF0000"/>
                </a:solidFill>
              </a:rPr>
              <a:t>All offers must be received no later than Friday </a:t>
            </a:r>
            <a:r>
              <a:rPr lang="en-GB" b="1" dirty="0" smtClean="0">
                <a:solidFill>
                  <a:srgbClr val="FF0000"/>
                </a:solidFill>
              </a:rPr>
              <a:t>8th </a:t>
            </a:r>
            <a:r>
              <a:rPr lang="en-GB" b="1" dirty="0">
                <a:solidFill>
                  <a:srgbClr val="FF0000"/>
                </a:solidFill>
              </a:rPr>
              <a:t>June </a:t>
            </a:r>
            <a:r>
              <a:rPr lang="en-GB" b="1" dirty="0" smtClean="0">
                <a:solidFill>
                  <a:srgbClr val="FF0000"/>
                </a:solidFill>
              </a:rPr>
              <a:t>2018</a:t>
            </a:r>
            <a:endParaRPr lang="en-GB" dirty="0"/>
          </a:p>
        </p:txBody>
      </p:sp>
    </p:spTree>
    <p:extLst>
      <p:ext uri="{BB962C8B-B14F-4D97-AF65-F5344CB8AC3E}">
        <p14:creationId xmlns:p14="http://schemas.microsoft.com/office/powerpoint/2010/main" val="6707202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7714</TotalTime>
  <Words>791</Words>
  <Application>Microsoft Office PowerPoint</Application>
  <PresentationFormat>On-screen Show (4:3)</PresentationFormat>
  <Paragraphs>185</Paragraphs>
  <Slides>6</Slides>
  <Notes>6</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Cardiff Council - Cyngor Caerdydd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Cogbill, Leigh</dc:creator>
  <cp:lastModifiedBy>Cogbill, Leigh</cp:lastModifiedBy>
  <cp:revision>62</cp:revision>
  <cp:lastPrinted>2018-05-09T15:47:55Z</cp:lastPrinted>
  <dcterms:created xsi:type="dcterms:W3CDTF">2017-08-22T10:19:40Z</dcterms:created>
  <dcterms:modified xsi:type="dcterms:W3CDTF">2018-05-18T10:31:47Z</dcterms:modified>
</cp:coreProperties>
</file>