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8" r:id="rId3"/>
    <p:sldId id="269" r:id="rId4"/>
    <p:sldId id="270" r:id="rId5"/>
    <p:sldId id="261" r:id="rId6"/>
    <p:sldId id="271" r:id="rId7"/>
  </p:sldIdLst>
  <p:sldSz cx="6858000" cy="9144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2262" y="3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768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768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EDDC0D1-66AB-48F6-9C7D-16DF226F462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63738" y="731838"/>
            <a:ext cx="27416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768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4CC886E-EB56-4EEA-8007-6824C1144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3183" indent="-269844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8255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14302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4764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04788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1936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9084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76232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000508-E28E-4FE3-B31A-88082FF0DF1C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3183" indent="-269844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8255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14302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4764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04788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1936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9084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76232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000508-E28E-4FE3-B31A-88082FF0DF1C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3183" indent="-269844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8255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14302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4764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04788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1936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9084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76232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000508-E28E-4FE3-B31A-88082FF0DF1C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3183" indent="-269844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8255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14302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47641" indent="-215876" defTabSz="90159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04788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1936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9084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76232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000508-E28E-4FE3-B31A-88082FF0DF1C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59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3183" indent="-269844" defTabSz="90159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82551" indent="-215876" defTabSz="90159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14302" indent="-215876" defTabSz="90159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47641" indent="-215876" defTabSz="901597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04788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1936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9084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76232" indent="-215876" defTabSz="9015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1875DE6-0D65-4D74-B753-35CD47070605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3102" indent="-269813" defTabSz="901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82427" indent="-215852" defTabSz="901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14129" indent="-215852" defTabSz="901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47419" indent="-215852" defTabSz="901494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04514" indent="-215852" defTabSz="901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1609" indent="-215852" defTabSz="901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18705" indent="-215852" defTabSz="901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75801" indent="-215852" defTabSz="9014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3B81B83-B9E4-4680-B0F6-85FD28FDEF22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6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5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0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2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0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3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2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1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A9E4-1B4D-4633-8266-B1CC76918F9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F715-0750-4C7C-8182-AE920A9C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4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homas.griffiths@cardiff.gov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aluation@cardiff.gov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cardiffcouncilproperty.com/c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5250" y="95250"/>
            <a:ext cx="6659563" cy="8945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673100" y="8191500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384175" y="8012113"/>
            <a:ext cx="621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/>
              <a:t>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5250" y="457200"/>
            <a:ext cx="26748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ADRAN YSTADAU STRATEGOL</a:t>
            </a:r>
            <a:endParaRPr lang="en-GB" sz="1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2047875" y="8302625"/>
            <a:ext cx="26400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www.cardiffcouncilproperty.com 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sz="1800" dirty="0">
              <a:solidFill>
                <a:schemeClr val="bg1"/>
              </a:solidFill>
              <a:latin typeface="Albertus" pitchFamily="34" charset="0"/>
            </a:endParaRPr>
          </a:p>
          <a:p>
            <a:pPr algn="ctr">
              <a:defRPr/>
            </a:pPr>
            <a:endParaRPr lang="en-GB" sz="1800" dirty="0">
              <a:latin typeface="Albertus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Monotype Corsiva" pitchFamily="66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6251575" y="8558213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1725613" y="6875463"/>
            <a:ext cx="1271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Monotype Corsiva" pitchFamily="66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568" y="1765041"/>
            <a:ext cx="559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Hen </a:t>
            </a:r>
            <a:r>
              <a:rPr lang="en-GB" sz="2400" b="1" dirty="0" err="1" smtClean="0">
                <a:solidFill>
                  <a:srgbClr val="FF0000"/>
                </a:solidFill>
              </a:rPr>
              <a:t>Safle’r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Fyddin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Diriogaethol</a:t>
            </a:r>
            <a:r>
              <a:rPr lang="en-GB" sz="2400" b="1" dirty="0" smtClean="0">
                <a:solidFill>
                  <a:srgbClr val="FF0000"/>
                </a:solidFill>
              </a:rPr>
              <a:t>, Ball Lane, </a:t>
            </a:r>
          </a:p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Llanrhymni</a:t>
            </a:r>
            <a:r>
              <a:rPr lang="en-GB" sz="2400" b="1" dirty="0" smtClean="0">
                <a:solidFill>
                  <a:srgbClr val="FF0000"/>
                </a:solidFill>
              </a:rPr>
              <a:t>, Caerdydd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625" y="7477303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document is available in </a:t>
            </a:r>
            <a:r>
              <a:rPr lang="en-GB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ddogfen</a:t>
            </a: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 </a:t>
            </a:r>
            <a:r>
              <a:rPr lang="en-GB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Saesneg</a:t>
            </a:r>
            <a:endParaRPr lang="en-GB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0" t="74402" r="12185" b="11991"/>
          <a:stretch/>
        </p:blipFill>
        <p:spPr bwMode="auto">
          <a:xfrm>
            <a:off x="4252904" y="178781"/>
            <a:ext cx="2363349" cy="11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74402" r="51207" b="11991"/>
          <a:stretch/>
        </p:blipFill>
        <p:spPr bwMode="auto">
          <a:xfrm>
            <a:off x="1184176" y="8050936"/>
            <a:ext cx="2244824" cy="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236" y="6506131"/>
            <a:ext cx="546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Rhaid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bob </a:t>
            </a:r>
            <a:r>
              <a:rPr lang="en-GB" b="1" dirty="0" err="1" smtClean="0"/>
              <a:t>cynnig</a:t>
            </a:r>
            <a:r>
              <a:rPr lang="en-GB" b="1" dirty="0" smtClean="0"/>
              <a:t> </a:t>
            </a:r>
            <a:r>
              <a:rPr lang="en-GB" b="1" dirty="0" err="1" smtClean="0"/>
              <a:t>ddod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law </a:t>
            </a:r>
            <a:r>
              <a:rPr lang="en-GB" b="1" dirty="0" err="1" smtClean="0"/>
              <a:t>erbyn</a:t>
            </a:r>
            <a:r>
              <a:rPr lang="en-GB" b="1" dirty="0" smtClean="0"/>
              <a:t> </a:t>
            </a:r>
            <a:r>
              <a:rPr lang="en-GB" b="1" dirty="0" err="1" smtClean="0"/>
              <a:t>na</a:t>
            </a:r>
            <a:r>
              <a:rPr lang="en-GB" b="1" dirty="0" smtClean="0"/>
              <a:t> 8 </a:t>
            </a:r>
            <a:r>
              <a:rPr lang="en-GB" b="1" dirty="0" err="1" smtClean="0"/>
              <a:t>Mehefin</a:t>
            </a:r>
            <a:r>
              <a:rPr lang="en-GB" b="1" dirty="0" smtClean="0"/>
              <a:t> 2018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89064" y="8374856"/>
            <a:ext cx="279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dros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Gaerdydd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gyda’n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gilydd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                 Working for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ardiff, Working together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 descr="C:\Users\c764604\AppData\Local\Microsoft\Windows\Temporary Internet Files\Content.Word\IMG_727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5" r="15913"/>
          <a:stretch/>
        </p:blipFill>
        <p:spPr bwMode="auto">
          <a:xfrm rot="5400000">
            <a:off x="1988840" y="1962916"/>
            <a:ext cx="2880320" cy="478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0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5250" y="95250"/>
            <a:ext cx="6659563" cy="8945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673100" y="8191500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384175" y="8012113"/>
            <a:ext cx="621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/>
              <a:t> 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2047875" y="8302625"/>
            <a:ext cx="26400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>
              <a:defRPr/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www.cardiffcouncilproperty.com 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sz="1800" dirty="0">
              <a:solidFill>
                <a:schemeClr val="bg1"/>
              </a:solidFill>
              <a:latin typeface="Albertus" pitchFamily="34" charset="0"/>
            </a:endParaRPr>
          </a:p>
          <a:p>
            <a:pPr algn="ctr">
              <a:defRPr/>
            </a:pPr>
            <a:endParaRPr lang="en-GB" sz="1800" dirty="0">
              <a:latin typeface="Albertus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Monotype Corsiva" pitchFamily="66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6251575" y="8558213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Monotype Corsiva" pitchFamily="66" charset="0"/>
              </a:rPr>
              <a:t>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0" t="74402" r="12185" b="11991"/>
          <a:stretch/>
        </p:blipFill>
        <p:spPr bwMode="auto">
          <a:xfrm>
            <a:off x="4252904" y="178781"/>
            <a:ext cx="2363349" cy="11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806" y="1547664"/>
            <a:ext cx="6280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err="1" smtClean="0"/>
              <a:t>Cyflwyniad</a:t>
            </a:r>
            <a:endParaRPr lang="en-GB" sz="1200" b="1" u="sng" dirty="0" smtClean="0"/>
          </a:p>
          <a:p>
            <a:endParaRPr lang="en-GB" sz="1200" dirty="0"/>
          </a:p>
          <a:p>
            <a:r>
              <a:rPr lang="en-GB" sz="1200" dirty="0" err="1" smtClean="0"/>
              <a:t>Dymuna</a:t>
            </a:r>
            <a:r>
              <a:rPr lang="en-GB" sz="1200" dirty="0" smtClean="0"/>
              <a:t> </a:t>
            </a:r>
            <a:r>
              <a:rPr lang="en-GB" sz="1200" dirty="0" err="1" smtClean="0"/>
              <a:t>cyngor</a:t>
            </a:r>
            <a:r>
              <a:rPr lang="en-GB" sz="1200" dirty="0" smtClean="0"/>
              <a:t> Caerdydd </a:t>
            </a:r>
            <a:r>
              <a:rPr lang="en-GB" sz="1200" dirty="0" err="1" smtClean="0"/>
              <a:t>wahodd</a:t>
            </a:r>
            <a:r>
              <a:rPr lang="en-GB" sz="1200" dirty="0" smtClean="0"/>
              <a:t> </a:t>
            </a:r>
            <a:r>
              <a:rPr lang="en-GB" sz="1200" dirty="0" err="1" smtClean="0"/>
              <a:t>gweithredwyr</a:t>
            </a:r>
            <a:r>
              <a:rPr lang="en-GB" sz="1200" dirty="0" smtClean="0"/>
              <a:t> â </a:t>
            </a:r>
            <a:r>
              <a:rPr lang="en-GB" sz="1200" dirty="0" err="1" smtClean="0"/>
              <a:t>diddordeb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gyflwyno</a:t>
            </a:r>
            <a:r>
              <a:rPr lang="en-GB" sz="1200" dirty="0" smtClean="0"/>
              <a:t> </a:t>
            </a:r>
            <a:r>
              <a:rPr lang="en-GB" sz="1200" dirty="0" err="1" smtClean="0"/>
              <a:t>cynigion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gyfer</a:t>
            </a:r>
            <a:r>
              <a:rPr lang="en-GB" sz="1200" dirty="0" smtClean="0"/>
              <a:t> </a:t>
            </a:r>
            <a:r>
              <a:rPr lang="en-GB" sz="1200" dirty="0" err="1" smtClean="0"/>
              <a:t>gosod</a:t>
            </a:r>
            <a:r>
              <a:rPr lang="en-GB" sz="1200" dirty="0" smtClean="0"/>
              <a:t> </a:t>
            </a:r>
            <a:r>
              <a:rPr lang="en-GB" sz="1200" dirty="0" err="1" smtClean="0"/>
              <a:t>Safle’r</a:t>
            </a:r>
            <a:r>
              <a:rPr lang="en-GB" sz="1200" dirty="0" smtClean="0"/>
              <a:t> </a:t>
            </a:r>
            <a:r>
              <a:rPr lang="en-GB" sz="1200" dirty="0" err="1" smtClean="0"/>
              <a:t>Fyddin</a:t>
            </a:r>
            <a:r>
              <a:rPr lang="en-GB" sz="1200" dirty="0" smtClean="0"/>
              <a:t> </a:t>
            </a:r>
            <a:r>
              <a:rPr lang="en-GB" sz="1200" dirty="0" err="1" smtClean="0"/>
              <a:t>Diriogaethol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Ball Lane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ardal</a:t>
            </a:r>
            <a:r>
              <a:rPr lang="en-GB" sz="1200" dirty="0" smtClean="0"/>
              <a:t> </a:t>
            </a:r>
            <a:r>
              <a:rPr lang="en-GB" sz="1200" dirty="0" err="1" smtClean="0"/>
              <a:t>Llanrhymni</a:t>
            </a:r>
            <a:r>
              <a:rPr lang="en-GB" sz="1200" dirty="0" smtClean="0"/>
              <a:t>, Caerdydd.  </a:t>
            </a:r>
          </a:p>
          <a:p>
            <a:endParaRPr lang="en-GB" sz="1200" dirty="0"/>
          </a:p>
          <a:p>
            <a:r>
              <a:rPr lang="en-GB" sz="1200" b="1" u="sng" dirty="0" err="1" smtClean="0"/>
              <a:t>Lleoliad</a:t>
            </a:r>
            <a:endParaRPr lang="en-GB" sz="1200" b="1" u="sng" dirty="0" smtClean="0"/>
          </a:p>
          <a:p>
            <a:endParaRPr lang="en-GB" sz="1200" dirty="0"/>
          </a:p>
          <a:p>
            <a:r>
              <a:rPr lang="en-GB" sz="1200" dirty="0" err="1" smtClean="0"/>
              <a:t>Dangosir</a:t>
            </a:r>
            <a:r>
              <a:rPr lang="en-GB" sz="1200" dirty="0" smtClean="0"/>
              <a:t> </a:t>
            </a:r>
            <a:r>
              <a:rPr lang="en-GB" sz="1200" dirty="0" err="1" smtClean="0"/>
              <a:t>lleoliad</a:t>
            </a:r>
            <a:r>
              <a:rPr lang="en-GB" sz="1200" dirty="0" smtClean="0"/>
              <a:t> </a:t>
            </a:r>
            <a:r>
              <a:rPr lang="en-GB" sz="1200" dirty="0" err="1" smtClean="0"/>
              <a:t>safle’r</a:t>
            </a:r>
            <a:r>
              <a:rPr lang="en-GB" sz="1200" dirty="0" smtClean="0"/>
              <a:t> </a:t>
            </a:r>
            <a:r>
              <a:rPr lang="en-GB" sz="1200" dirty="0" err="1" smtClean="0"/>
              <a:t>eiddo</a:t>
            </a:r>
            <a:r>
              <a:rPr lang="en-GB" sz="1200" dirty="0" smtClean="0"/>
              <a:t> </a:t>
            </a:r>
            <a:r>
              <a:rPr lang="en-GB" sz="1200" dirty="0" err="1" smtClean="0"/>
              <a:t>islaw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ogystal</a:t>
            </a:r>
            <a:r>
              <a:rPr lang="en-GB" sz="1200" dirty="0" smtClean="0"/>
              <a:t> â </a:t>
            </a:r>
            <a:r>
              <a:rPr lang="en-GB" sz="1200" dirty="0" err="1" smtClean="0"/>
              <a:t>delwedd</a:t>
            </a:r>
            <a:r>
              <a:rPr lang="en-GB" sz="1200" dirty="0" smtClean="0"/>
              <a:t> </a:t>
            </a:r>
            <a:r>
              <a:rPr lang="en-GB" sz="1200" dirty="0" err="1" smtClean="0"/>
              <a:t>o’r</a:t>
            </a:r>
            <a:r>
              <a:rPr lang="en-GB" sz="1200" dirty="0" smtClean="0"/>
              <a:t> </a:t>
            </a:r>
            <a:r>
              <a:rPr lang="en-GB" sz="1200" dirty="0" err="1" smtClean="0"/>
              <a:t>awyr</a:t>
            </a:r>
            <a:r>
              <a:rPr lang="en-GB" sz="1200" dirty="0" smtClean="0"/>
              <a:t> </a:t>
            </a:r>
            <a:r>
              <a:rPr lang="en-GB" sz="1200" dirty="0" err="1" smtClean="0"/>
              <a:t>o’r</a:t>
            </a:r>
            <a:r>
              <a:rPr lang="en-GB" sz="1200" dirty="0" smtClean="0"/>
              <a:t> </a:t>
            </a:r>
            <a:r>
              <a:rPr lang="en-GB" sz="1200" dirty="0" err="1" smtClean="0"/>
              <a:t>ardal</a:t>
            </a:r>
            <a:r>
              <a:rPr lang="en-GB" sz="1200" dirty="0" smtClean="0"/>
              <a:t>. Mae </a:t>
            </a:r>
            <a:r>
              <a:rPr lang="en-GB" sz="1200" dirty="0" err="1" smtClean="0"/>
              <a:t>maint</a:t>
            </a:r>
            <a:r>
              <a:rPr lang="en-GB" sz="1200" dirty="0" smtClean="0"/>
              <a:t> y </a:t>
            </a:r>
            <a:r>
              <a:rPr lang="en-GB" sz="1200" dirty="0" err="1" smtClean="0"/>
              <a:t>safle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fras</a:t>
            </a:r>
            <a:r>
              <a:rPr lang="en-GB" sz="1200" dirty="0" smtClean="0"/>
              <a:t> </a:t>
            </a:r>
            <a:r>
              <a:rPr lang="en-GB" sz="1200" dirty="0" err="1" smtClean="0"/>
              <a:t>oddeutu</a:t>
            </a:r>
            <a:r>
              <a:rPr lang="en-GB" sz="1200" dirty="0" smtClean="0"/>
              <a:t> 0.12 </a:t>
            </a:r>
            <a:r>
              <a:rPr lang="en-GB" sz="1200" dirty="0" err="1" smtClean="0"/>
              <a:t>erw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r>
              <a:rPr lang="en-GB" sz="1200" b="1" u="sng" dirty="0" err="1" smtClean="0"/>
              <a:t>Adeilad</a:t>
            </a:r>
            <a:endParaRPr lang="en-GB" sz="1200" b="1" u="sng" dirty="0" smtClean="0"/>
          </a:p>
          <a:p>
            <a:endParaRPr lang="en-GB" sz="1200" b="1" u="sng" dirty="0"/>
          </a:p>
          <a:p>
            <a:r>
              <a:rPr lang="en-GB" sz="1200" dirty="0" err="1" smtClean="0"/>
              <a:t>Maint</a:t>
            </a:r>
            <a:r>
              <a:rPr lang="en-GB" sz="1200" dirty="0" smtClean="0"/>
              <a:t>  y Neuadd </a:t>
            </a:r>
            <a:r>
              <a:rPr lang="en-GB" sz="1200" dirty="0" err="1" smtClean="0"/>
              <a:t>tua</a:t>
            </a:r>
            <a:r>
              <a:rPr lang="en-GB" sz="1200" dirty="0" smtClean="0"/>
              <a:t>: 84 m.sg </a:t>
            </a:r>
            <a:r>
              <a:rPr lang="en-GB" sz="1200" dirty="0"/>
              <a:t>/ 904 </a:t>
            </a:r>
            <a:r>
              <a:rPr lang="en-GB" sz="1200" dirty="0" smtClean="0"/>
              <a:t>tr.sg. </a:t>
            </a:r>
            <a:endParaRPr lang="en-GB" sz="1200" dirty="0"/>
          </a:p>
          <a:p>
            <a:r>
              <a:rPr lang="en-GB" sz="1200" dirty="0" err="1" smtClean="0"/>
              <a:t>Maint</a:t>
            </a:r>
            <a:r>
              <a:rPr lang="en-GB" sz="1200" dirty="0" smtClean="0"/>
              <a:t> y </a:t>
            </a:r>
            <a:r>
              <a:rPr lang="en-GB" sz="1200" dirty="0" err="1" smtClean="0"/>
              <a:t>Storfa</a:t>
            </a:r>
            <a:r>
              <a:rPr lang="en-GB" sz="1200" dirty="0" smtClean="0"/>
              <a:t> </a:t>
            </a:r>
            <a:r>
              <a:rPr lang="en-GB" sz="1200" dirty="0" err="1" smtClean="0"/>
              <a:t>tua</a:t>
            </a:r>
            <a:r>
              <a:rPr lang="en-GB" sz="1200" dirty="0" smtClean="0"/>
              <a:t> : </a:t>
            </a:r>
            <a:r>
              <a:rPr lang="en-GB" sz="1200" dirty="0"/>
              <a:t>4.6 </a:t>
            </a:r>
            <a:r>
              <a:rPr lang="en-GB" sz="1200" dirty="0" smtClean="0"/>
              <a:t>m.sg. </a:t>
            </a:r>
            <a:r>
              <a:rPr lang="en-GB" sz="1200" dirty="0"/>
              <a:t>/ 49.5 </a:t>
            </a:r>
            <a:r>
              <a:rPr lang="en-GB" sz="1200" dirty="0" smtClean="0"/>
              <a:t>tr.sg.  </a:t>
            </a:r>
            <a:endParaRPr lang="en-GB" sz="12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74402" r="51207" b="11991"/>
          <a:stretch/>
        </p:blipFill>
        <p:spPr bwMode="auto">
          <a:xfrm>
            <a:off x="1184176" y="8050936"/>
            <a:ext cx="2244824" cy="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89064" y="8374856"/>
            <a:ext cx="279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dros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Gaerdydd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gyda’n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gilydd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                 Working for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ardiff, Working together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163" y="432044"/>
            <a:ext cx="23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ADRAN YSTADAU STRATEGOL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t="13888" r="23946" b="4621"/>
          <a:stretch/>
        </p:blipFill>
        <p:spPr bwMode="auto">
          <a:xfrm>
            <a:off x="456687" y="4787647"/>
            <a:ext cx="2941573" cy="248501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37674" y="5428757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solidFill>
                  <a:srgbClr val="0070C0"/>
                </a:solidFill>
              </a:rPr>
              <a:t>Lleoliad</a:t>
            </a:r>
            <a:endParaRPr lang="en-GB" sz="1200" b="1" dirty="0">
              <a:solidFill>
                <a:srgbClr val="0070C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2103242">
            <a:off x="1534441" y="5760431"/>
            <a:ext cx="226763" cy="45719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6" t="30731" r="23544" b="22537"/>
          <a:stretch/>
        </p:blipFill>
        <p:spPr bwMode="auto">
          <a:xfrm>
            <a:off x="3620642" y="4788024"/>
            <a:ext cx="2683077" cy="248464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71650" y="5442657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solidFill>
                  <a:srgbClr val="FFFF00"/>
                </a:solidFill>
              </a:rPr>
              <a:t>Lleoliad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103242">
            <a:off x="4568417" y="5774331"/>
            <a:ext cx="226763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5250" y="95250"/>
            <a:ext cx="6659563" cy="8945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673100" y="8191500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384175" y="8012113"/>
            <a:ext cx="621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/>
              <a:t> 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Monotype Corsiva" pitchFamily="66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6251575" y="8558213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1725613" y="6875463"/>
            <a:ext cx="1271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Monotype Corsiva" pitchFamily="66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0" t="74402" r="12185" b="11991"/>
          <a:stretch/>
        </p:blipFill>
        <p:spPr bwMode="auto">
          <a:xfrm>
            <a:off x="4252904" y="178781"/>
            <a:ext cx="2363349" cy="11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838" y="1343150"/>
            <a:ext cx="628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err="1" smtClean="0"/>
              <a:t>Telerau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Arfaethedig</a:t>
            </a:r>
            <a:r>
              <a:rPr lang="en-GB" sz="1200" b="1" u="sng" dirty="0" smtClean="0"/>
              <a:t> y </a:t>
            </a:r>
            <a:r>
              <a:rPr lang="en-GB" sz="1200" b="1" u="sng" dirty="0" err="1" smtClean="0"/>
              <a:t>Brydles</a:t>
            </a:r>
            <a:endParaRPr lang="en-GB" sz="1200" b="1" u="sng" dirty="0"/>
          </a:p>
          <a:p>
            <a:endParaRPr lang="en-GB" sz="1200" b="1" u="sng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327024" y="5508104"/>
            <a:ext cx="6121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 err="1" smtClean="0"/>
              <a:t>Cyswllt</a:t>
            </a:r>
            <a:r>
              <a:rPr lang="en-GB" sz="1200" b="1" u="sng" dirty="0"/>
              <a:t>: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sz="1200" dirty="0" smtClean="0"/>
              <a:t>Liam Slater (</a:t>
            </a:r>
            <a:r>
              <a:rPr lang="en-GB" sz="1200" dirty="0" err="1" smtClean="0"/>
              <a:t>Syrf</a:t>
            </a:r>
            <a:r>
              <a:rPr lang="en-GB" sz="1200" dirty="0" err="1" smtClean="0">
                <a:latin typeface="Calibri"/>
              </a:rPr>
              <a:t>ë</a:t>
            </a:r>
            <a:r>
              <a:rPr lang="en-GB" sz="1200" dirty="0" err="1" smtClean="0"/>
              <a:t>wr</a:t>
            </a:r>
            <a:r>
              <a:rPr lang="en-GB" sz="1200" dirty="0" smtClean="0"/>
              <a:t>)  </a:t>
            </a:r>
          </a:p>
          <a:p>
            <a:r>
              <a:rPr lang="en-GB" sz="1200" dirty="0" err="1" smtClean="0"/>
              <a:t>Ffôn</a:t>
            </a:r>
            <a:r>
              <a:rPr lang="en-GB" sz="1200" dirty="0" smtClean="0"/>
              <a:t> : 02920 873559  </a:t>
            </a:r>
          </a:p>
          <a:p>
            <a:r>
              <a:rPr lang="en-GB" sz="1200" u="sng" dirty="0" smtClean="0">
                <a:hlinkClick r:id="rId4"/>
              </a:rPr>
              <a:t>E-</a:t>
            </a:r>
            <a:r>
              <a:rPr lang="en-GB" sz="1200" u="sng" dirty="0" err="1" smtClean="0">
                <a:hlinkClick r:id="rId4"/>
              </a:rPr>
              <a:t>bost</a:t>
            </a:r>
            <a:r>
              <a:rPr lang="en-GB" sz="1200" u="sng" dirty="0" smtClean="0">
                <a:hlinkClick r:id="rId4"/>
              </a:rPr>
              <a:t> : Liam.Slater@caerdydd.gov.uk</a:t>
            </a:r>
            <a:endParaRPr lang="en-GB" sz="12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74402" r="51207" b="11991"/>
          <a:stretch/>
        </p:blipFill>
        <p:spPr bwMode="auto">
          <a:xfrm>
            <a:off x="1184176" y="8050936"/>
            <a:ext cx="2244824" cy="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89064" y="8374856"/>
            <a:ext cx="279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dros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Gaerdydd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gyda’n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gilydd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                 Working for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ardiff, Working together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9163" y="432044"/>
            <a:ext cx="23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ADRAN YSTADAU STRATEGOL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35118"/>
              </p:ext>
            </p:extLst>
          </p:nvPr>
        </p:nvGraphicFramePr>
        <p:xfrm>
          <a:off x="331788" y="1835696"/>
          <a:ext cx="6172200" cy="341247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42481"/>
                <a:gridCol w="5429719"/>
              </a:tblGrid>
              <a:tr h="19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Cyfnod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Prydles</a:t>
                      </a:r>
                      <a:r>
                        <a:rPr lang="en-GB" sz="1200" dirty="0" smtClean="0">
                          <a:effectLst/>
                        </a:rPr>
                        <a:t> am </a:t>
                      </a:r>
                      <a:r>
                        <a:rPr lang="en-GB" sz="1200" dirty="0" err="1" smtClean="0">
                          <a:effectLst/>
                        </a:rPr>
                        <a:t>gyfnod</a:t>
                      </a:r>
                      <a:r>
                        <a:rPr lang="en-GB" sz="1200" dirty="0" smtClean="0">
                          <a:effectLst/>
                        </a:rPr>
                        <a:t> o 3-5 </a:t>
                      </a:r>
                      <a:r>
                        <a:rPr lang="en-GB" sz="1200" dirty="0" err="1" smtClean="0">
                          <a:effectLst/>
                        </a:rPr>
                        <a:t>mlynedd</a:t>
                      </a:r>
                      <a:r>
                        <a:rPr lang="en-GB" sz="1200" dirty="0" smtClean="0">
                          <a:effectLst/>
                        </a:rPr>
                        <a:t> (o </a:t>
                      </a:r>
                      <a:r>
                        <a:rPr lang="en-GB" sz="1200" dirty="0" err="1" smtClean="0">
                          <a:effectLst/>
                        </a:rPr>
                        <a:t>ddyddiad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i’w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gytuno</a:t>
                      </a:r>
                      <a:r>
                        <a:rPr lang="en-GB" sz="1200" dirty="0" smtClean="0">
                          <a:effectLst/>
                        </a:rPr>
                        <a:t>).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39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Defnydd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Gellir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defnyddio’r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safle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gyfer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Ymgynnull</a:t>
                      </a:r>
                      <a:r>
                        <a:rPr lang="en-GB" sz="1200" dirty="0" smtClean="0">
                          <a:effectLst/>
                        </a:rPr>
                        <a:t> a </a:t>
                      </a:r>
                      <a:r>
                        <a:rPr lang="en-GB" sz="1200" dirty="0" err="1" smtClean="0">
                          <a:effectLst/>
                        </a:rPr>
                        <a:t>Hamdden</a:t>
                      </a:r>
                      <a:r>
                        <a:rPr lang="en-GB" sz="1200" dirty="0" smtClean="0">
                          <a:effectLst/>
                        </a:rPr>
                        <a:t> (</a:t>
                      </a:r>
                      <a:r>
                        <a:rPr lang="en-GB" sz="1200" dirty="0" err="1" smtClean="0">
                          <a:effectLst/>
                        </a:rPr>
                        <a:t>Defnydd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Dosbarth</a:t>
                      </a:r>
                      <a:r>
                        <a:rPr lang="en-GB" sz="1200" dirty="0" smtClean="0">
                          <a:effectLst/>
                        </a:rPr>
                        <a:t> D2). </a:t>
                      </a:r>
                      <a:r>
                        <a:rPr lang="en-GB" sz="1200" dirty="0" err="1" smtClean="0">
                          <a:effectLst/>
                        </a:rPr>
                        <a:t>Rhaid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dirty="0" smtClean="0">
                          <a:effectLst/>
                        </a:rPr>
                        <a:t> bob </a:t>
                      </a:r>
                      <a:r>
                        <a:rPr lang="en-GB" sz="1200" dirty="0" err="1" smtClean="0">
                          <a:effectLst/>
                        </a:rPr>
                        <a:t>parti</a:t>
                      </a:r>
                      <a:r>
                        <a:rPr lang="en-GB" sz="1200" dirty="0" smtClean="0">
                          <a:effectLst/>
                        </a:rPr>
                        <a:t> â </a:t>
                      </a:r>
                      <a:r>
                        <a:rPr lang="en-GB" sz="1200" dirty="0" err="1" smtClean="0">
                          <a:effectLst/>
                        </a:rPr>
                        <a:t>diddordeb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wneud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hymoliadau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hunain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i’r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Awdurdod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Lleol</a:t>
                      </a:r>
                      <a:r>
                        <a:rPr lang="en-GB" sz="1200" dirty="0" smtClean="0">
                          <a:effectLst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257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Rhent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Gwahoddir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cynigion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oddeutu</a:t>
                      </a:r>
                      <a:r>
                        <a:rPr lang="en-GB" sz="1200" dirty="0" smtClean="0">
                          <a:effectLst/>
                        </a:rPr>
                        <a:t> £5000 y </a:t>
                      </a:r>
                      <a:r>
                        <a:rPr lang="en-GB" sz="1200" dirty="0" err="1" smtClean="0">
                          <a:effectLst/>
                        </a:rPr>
                        <a:t>flwyddyn</a:t>
                      </a:r>
                      <a:r>
                        <a:rPr lang="en-GB" sz="1200" dirty="0" smtClean="0">
                          <a:effectLst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39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Trwsio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 </a:t>
                      </a:r>
                      <a:r>
                        <a:rPr lang="en-GB" sz="1200" dirty="0" err="1" smtClean="0">
                          <a:effectLst/>
                        </a:rPr>
                        <a:t>lesddeiliad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fod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yn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gyfrifol</a:t>
                      </a:r>
                      <a:r>
                        <a:rPr lang="en-GB" sz="1200" dirty="0" smtClean="0">
                          <a:effectLst/>
                        </a:rPr>
                        <a:t> am </a:t>
                      </a:r>
                      <a:r>
                        <a:rPr lang="en-GB" sz="1200" dirty="0" err="1" smtClean="0">
                          <a:effectLst/>
                        </a:rPr>
                        <a:t>yr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holl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atgyweiriadau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mewnol</a:t>
                      </a:r>
                      <a:r>
                        <a:rPr lang="en-GB" sz="1200" dirty="0" smtClean="0">
                          <a:effectLst/>
                        </a:rPr>
                        <a:t> ac </a:t>
                      </a:r>
                      <a:r>
                        <a:rPr lang="en-GB" sz="1200" dirty="0" err="1" smtClean="0">
                          <a:effectLst/>
                        </a:rPr>
                        <a:t>allanol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addurno</a:t>
                      </a:r>
                      <a:r>
                        <a:rPr lang="en-GB" sz="1200" dirty="0" smtClean="0">
                          <a:effectLst/>
                        </a:rPr>
                        <a:t> a </a:t>
                      </a:r>
                      <a:r>
                        <a:rPr lang="en-GB" sz="1200" dirty="0" err="1" smtClean="0">
                          <a:effectLst/>
                        </a:rPr>
                        <a:t>pharatoi’r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adeilad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gan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gynnwys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trwsio’r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holl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ddrysau</a:t>
                      </a:r>
                      <a:r>
                        <a:rPr lang="en-GB" sz="1200" dirty="0" smtClean="0">
                          <a:effectLst/>
                        </a:rPr>
                        <a:t> a </a:t>
                      </a:r>
                      <a:r>
                        <a:rPr lang="en-GB" sz="1200" dirty="0" err="1" smtClean="0">
                          <a:effectLst/>
                        </a:rPr>
                        <a:t>ffenestri</a:t>
                      </a:r>
                      <a:r>
                        <a:rPr lang="en-GB" sz="1200" dirty="0" smtClean="0">
                          <a:effectLst/>
                        </a:rPr>
                        <a:t>.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395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Yswiriant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 </a:t>
                      </a:r>
                      <a:r>
                        <a:rPr lang="en-GB" sz="1200" dirty="0" err="1" smtClean="0">
                          <a:effectLst/>
                        </a:rPr>
                        <a:t>lesddeiliad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fod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yn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gyfrifol</a:t>
                      </a:r>
                      <a:r>
                        <a:rPr lang="en-GB" sz="1200" dirty="0" smtClean="0">
                          <a:effectLst/>
                        </a:rPr>
                        <a:t> am </a:t>
                      </a:r>
                      <a:r>
                        <a:rPr lang="en-GB" sz="1200" dirty="0" err="1" smtClean="0">
                          <a:effectLst/>
                        </a:rPr>
                        <a:t>yswirio’r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eiddo’n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ddigonol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trwy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gwmni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yswiriant</a:t>
                      </a:r>
                      <a:r>
                        <a:rPr lang="en-GB" sz="1200" dirty="0" smtClean="0">
                          <a:effectLst/>
                        </a:rPr>
                        <a:t> a </a:t>
                      </a:r>
                      <a:r>
                        <a:rPr lang="en-GB" sz="1200" dirty="0" err="1" smtClean="0">
                          <a:effectLst/>
                        </a:rPr>
                        <a:t>gymeradwywyd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gan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Drysorydd</a:t>
                      </a:r>
                      <a:r>
                        <a:rPr lang="en-GB" sz="1200" dirty="0" smtClean="0">
                          <a:effectLst/>
                        </a:rPr>
                        <a:t> y </a:t>
                      </a:r>
                      <a:r>
                        <a:rPr lang="en-GB" sz="1200" dirty="0" err="1" smtClean="0">
                          <a:effectLst/>
                        </a:rPr>
                        <a:t>Ddinas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a’r</a:t>
                      </a:r>
                      <a:r>
                        <a:rPr lang="en-GB" sz="1200" dirty="0" smtClean="0">
                          <a:effectLst/>
                        </a:rPr>
                        <a:t> Sir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19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Alldaliadau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 </a:t>
                      </a:r>
                      <a:r>
                        <a:rPr lang="en-GB" sz="1200" dirty="0" err="1" smtClean="0">
                          <a:effectLst/>
                        </a:rPr>
                        <a:t>lesddeiliad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fod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yn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gyfrifol</a:t>
                      </a:r>
                      <a:r>
                        <a:rPr lang="en-GB" sz="1200" dirty="0" smtClean="0">
                          <a:effectLst/>
                        </a:rPr>
                        <a:t> am </a:t>
                      </a:r>
                      <a:r>
                        <a:rPr lang="en-GB" sz="1200" dirty="0" err="1" smtClean="0">
                          <a:effectLst/>
                        </a:rPr>
                        <a:t>dalu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ardrethi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taliadau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dŵr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trydan</a:t>
                      </a:r>
                      <a:r>
                        <a:rPr lang="en-GB" sz="1200" dirty="0" smtClean="0">
                          <a:effectLst/>
                        </a:rPr>
                        <a:t> ac </a:t>
                      </a:r>
                      <a:r>
                        <a:rPr lang="en-GB" sz="1200" dirty="0" err="1" smtClean="0">
                          <a:effectLst/>
                        </a:rPr>
                        <a:t>asesiadau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eraill</a:t>
                      </a:r>
                      <a:r>
                        <a:rPr lang="en-GB" sz="1200" dirty="0" smtClean="0">
                          <a:effectLst/>
                        </a:rPr>
                        <a:t> a </a:t>
                      </a:r>
                      <a:r>
                        <a:rPr lang="en-GB" sz="1200" dirty="0" err="1" smtClean="0">
                          <a:effectLst/>
                        </a:rPr>
                        <a:t>osodir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ar</a:t>
                      </a:r>
                      <a:r>
                        <a:rPr lang="en-GB" sz="1200" dirty="0" smtClean="0">
                          <a:effectLst/>
                        </a:rPr>
                        <a:t> y </a:t>
                      </a:r>
                      <a:r>
                        <a:rPr lang="en-GB" sz="1200" dirty="0" err="1" smtClean="0">
                          <a:effectLst/>
                        </a:rPr>
                        <a:t>safle</a:t>
                      </a:r>
                      <a:r>
                        <a:rPr lang="en-GB" sz="1200" dirty="0" smtClean="0">
                          <a:effectLst/>
                        </a:rPr>
                        <a:t>.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19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Arall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 </a:t>
                      </a:r>
                      <a:r>
                        <a:rPr lang="en-GB" sz="1200" dirty="0" err="1" smtClean="0">
                          <a:effectLst/>
                        </a:rPr>
                        <a:t>brydles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fod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yn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amodol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ar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delerau</a:t>
                      </a:r>
                      <a:r>
                        <a:rPr lang="en-GB" sz="1200" dirty="0" smtClean="0">
                          <a:effectLst/>
                        </a:rPr>
                        <a:t> ac </a:t>
                      </a:r>
                      <a:r>
                        <a:rPr lang="en-GB" sz="1200" dirty="0" err="1" smtClean="0">
                          <a:effectLst/>
                        </a:rPr>
                        <a:t>amodau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eraill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fel</a:t>
                      </a:r>
                      <a:r>
                        <a:rPr lang="en-GB" sz="1200" dirty="0" smtClean="0">
                          <a:effectLst/>
                        </a:rPr>
                        <a:t> y </a:t>
                      </a:r>
                      <a:r>
                        <a:rPr lang="en-GB" sz="1200" dirty="0" err="1" smtClean="0">
                          <a:effectLst/>
                        </a:rPr>
                        <a:t>creda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Prif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Swyddog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Cyfreithiol</a:t>
                      </a:r>
                      <a:r>
                        <a:rPr lang="en-GB" sz="1200" dirty="0" smtClean="0">
                          <a:effectLst/>
                        </a:rPr>
                        <a:t> y </a:t>
                      </a:r>
                      <a:r>
                        <a:rPr lang="en-GB" sz="1200" dirty="0" err="1" smtClean="0">
                          <a:effectLst/>
                        </a:rPr>
                        <a:t>Cyngor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sy’n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</a:rPr>
                        <a:t>briodol</a:t>
                      </a:r>
                      <a:r>
                        <a:rPr lang="en-GB" sz="1200" dirty="0" smtClean="0">
                          <a:effectLst/>
                        </a:rPr>
                        <a:t>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19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Costau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Y </a:t>
                      </a:r>
                      <a:r>
                        <a:rPr lang="en-GB" sz="1200" dirty="0" err="1" smtClean="0">
                          <a:effectLst/>
                        </a:rPr>
                        <a:t>lesddeiliad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wneud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cyfraniad</a:t>
                      </a:r>
                      <a:r>
                        <a:rPr lang="en-GB" sz="1200" dirty="0" smtClean="0">
                          <a:effectLst/>
                        </a:rPr>
                        <a:t> o £750 at </a:t>
                      </a:r>
                      <a:r>
                        <a:rPr lang="en-GB" sz="1200" dirty="0" err="1" smtClean="0">
                          <a:effectLst/>
                        </a:rPr>
                        <a:t>gostau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rhesymol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tirfesur</a:t>
                      </a:r>
                      <a:r>
                        <a:rPr lang="en-GB" sz="1200" dirty="0" smtClean="0">
                          <a:effectLst/>
                        </a:rPr>
                        <a:t> a </a:t>
                      </a:r>
                      <a:r>
                        <a:rPr lang="en-GB" sz="1200" dirty="0" err="1" smtClean="0">
                          <a:effectLst/>
                        </a:rPr>
                        <a:t>chyfreithiol</a:t>
                      </a:r>
                      <a:r>
                        <a:rPr lang="en-GB" sz="1200" dirty="0" smtClean="0">
                          <a:effectLst/>
                        </a:rPr>
                        <a:t>  y </a:t>
                      </a:r>
                      <a:r>
                        <a:rPr lang="en-GB" sz="1200" dirty="0" err="1" smtClean="0">
                          <a:effectLst/>
                        </a:rPr>
                        <a:t>Cyngor</a:t>
                      </a:r>
                      <a:r>
                        <a:rPr lang="en-GB" sz="1200" dirty="0" smtClean="0">
                          <a:effectLst/>
                        </a:rPr>
                        <a:t> 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  <a:tr h="197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Dyddiad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cau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Rhaid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i</a:t>
                      </a:r>
                      <a:r>
                        <a:rPr lang="en-GB" sz="1200" dirty="0" smtClean="0">
                          <a:effectLst/>
                        </a:rPr>
                        <a:t> bob </a:t>
                      </a:r>
                      <a:r>
                        <a:rPr lang="en-GB" sz="1200" dirty="0" err="1" smtClean="0">
                          <a:effectLst/>
                        </a:rPr>
                        <a:t>cynnig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gael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ei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dderbyn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erbyn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Dydd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Gwener</a:t>
                      </a:r>
                      <a:r>
                        <a:rPr lang="en-GB" sz="1200" dirty="0" smtClean="0">
                          <a:effectLst/>
                        </a:rPr>
                        <a:t> 8 </a:t>
                      </a:r>
                      <a:r>
                        <a:rPr lang="en-GB" sz="1200" dirty="0" err="1" smtClean="0">
                          <a:effectLst/>
                        </a:rPr>
                        <a:t>Mehefin</a:t>
                      </a:r>
                      <a:r>
                        <a:rPr lang="en-GB" sz="1200" dirty="0" smtClean="0">
                          <a:effectLst/>
                        </a:rPr>
                        <a:t> 2018.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42" marR="430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9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5250" y="95250"/>
            <a:ext cx="6659563" cy="8945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673100" y="8191500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384175" y="8012113"/>
            <a:ext cx="621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/>
              <a:t> 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Monotype Corsiva" pitchFamily="66" charset="0"/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6251575" y="8558213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Monotype Corsiva" pitchFamily="66" charset="0"/>
              </a:rPr>
              <a:t>1</a:t>
            </a:r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1725613" y="6875463"/>
            <a:ext cx="1271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Monotype Corsiva" pitchFamily="66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0" t="74402" r="12185" b="11991"/>
          <a:stretch/>
        </p:blipFill>
        <p:spPr bwMode="auto">
          <a:xfrm>
            <a:off x="4252904" y="178781"/>
            <a:ext cx="2363349" cy="11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806" y="1628645"/>
            <a:ext cx="62801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/>
              <a:t>R</a:t>
            </a:r>
            <a:r>
              <a:rPr lang="en-GB" sz="1200" dirty="0" err="1" smtClean="0"/>
              <a:t>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 ................................................................</a:t>
            </a:r>
            <a:r>
              <a:rPr lang="en-GB" sz="1200" dirty="0" err="1" smtClean="0"/>
              <a:t>wedi</a:t>
            </a:r>
            <a:r>
              <a:rPr lang="en-GB" sz="1200" dirty="0" smtClean="0"/>
              <a:t> </a:t>
            </a:r>
            <a:r>
              <a:rPr lang="en-GB" sz="1200" dirty="0" err="1" smtClean="0"/>
              <a:t>darllen</a:t>
            </a:r>
            <a:r>
              <a:rPr lang="en-GB" sz="1200" dirty="0" smtClean="0"/>
              <a:t> </a:t>
            </a:r>
            <a:r>
              <a:rPr lang="en-GB" sz="1200" dirty="0" err="1" smtClean="0"/>
              <a:t>yr</a:t>
            </a:r>
            <a:r>
              <a:rPr lang="en-GB" sz="1200" dirty="0" smtClean="0"/>
              <a:t> </a:t>
            </a:r>
            <a:r>
              <a:rPr lang="en-GB" sz="1200" dirty="0" err="1" smtClean="0"/>
              <a:t>amodau</a:t>
            </a:r>
            <a:r>
              <a:rPr lang="en-GB" sz="1200" dirty="0" smtClean="0"/>
              <a:t> </a:t>
            </a:r>
            <a:r>
              <a:rPr lang="en-GB" sz="1200" dirty="0" err="1" smtClean="0"/>
              <a:t>gwerthu</a:t>
            </a:r>
            <a:r>
              <a:rPr lang="en-GB" sz="1200" dirty="0" smtClean="0"/>
              <a:t> </a:t>
            </a:r>
            <a:r>
              <a:rPr lang="en-GB" sz="1200" dirty="0" err="1" smtClean="0"/>
              <a:t>ynghlwm</a:t>
            </a:r>
            <a:r>
              <a:rPr lang="en-GB" sz="1200" dirty="0" smtClean="0"/>
              <a:t> a </a:t>
            </a:r>
            <a:r>
              <a:rPr lang="en-GB" sz="1200" dirty="0" err="1" smtClean="0"/>
              <a:t>thrwy</a:t>
            </a:r>
            <a:r>
              <a:rPr lang="en-GB" sz="1200" dirty="0" smtClean="0"/>
              <a:t> </a:t>
            </a:r>
            <a:r>
              <a:rPr lang="en-GB" sz="1200" dirty="0" err="1" smtClean="0"/>
              <a:t>hynny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cynnig</a:t>
            </a:r>
            <a:r>
              <a:rPr lang="en-GB" sz="1200" dirty="0" smtClean="0"/>
              <a:t>,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amodol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gontract</a:t>
            </a:r>
            <a:r>
              <a:rPr lang="en-GB" sz="1200" dirty="0" smtClean="0"/>
              <a:t>, </a:t>
            </a:r>
            <a:r>
              <a:rPr lang="en-GB" sz="1200" dirty="0" err="1" smtClean="0"/>
              <a:t>swm</a:t>
            </a:r>
            <a:r>
              <a:rPr lang="en-GB" sz="1200" dirty="0" smtClean="0"/>
              <a:t> </a:t>
            </a:r>
            <a:r>
              <a:rPr lang="en-GB" sz="1200" dirty="0" err="1" smtClean="0"/>
              <a:t>rhent</a:t>
            </a:r>
            <a:r>
              <a:rPr lang="en-GB" sz="1200" dirty="0" smtClean="0"/>
              <a:t> o:</a:t>
            </a:r>
            <a:endParaRPr lang="en-GB" sz="1200" dirty="0"/>
          </a:p>
          <a:p>
            <a:r>
              <a:rPr lang="en-GB" sz="1200" dirty="0"/>
              <a:t>£ ..............................................................     (</a:t>
            </a:r>
            <a:r>
              <a:rPr lang="en-GB" sz="1200" dirty="0" smtClean="0"/>
              <a:t>punt)       </a:t>
            </a:r>
            <a:r>
              <a:rPr lang="en-GB" sz="1200" dirty="0"/>
              <a:t>........................................  </a:t>
            </a:r>
            <a:r>
              <a:rPr lang="en-GB" sz="1200" dirty="0" smtClean="0"/>
              <a:t>(</a:t>
            </a:r>
            <a:r>
              <a:rPr lang="en-GB" sz="1200" dirty="0" err="1" smtClean="0"/>
              <a:t>ceiniog</a:t>
            </a:r>
            <a:r>
              <a:rPr lang="en-GB" sz="1200" dirty="0" smtClean="0"/>
              <a:t>)</a:t>
            </a:r>
            <a:endParaRPr lang="en-GB" sz="1200" dirty="0"/>
          </a:p>
          <a:p>
            <a:r>
              <a:rPr lang="en-GB" sz="1200" b="1" dirty="0"/>
              <a:t>(£             :                   </a:t>
            </a:r>
            <a:r>
              <a:rPr lang="en-GB" sz="1200" b="1" dirty="0" smtClean="0"/>
              <a:t>c) y </a:t>
            </a:r>
            <a:r>
              <a:rPr lang="en-GB" sz="1200" b="1" dirty="0" err="1" smtClean="0"/>
              <a:t>mis</a:t>
            </a:r>
            <a:r>
              <a:rPr lang="en-GB" sz="1200" b="1" dirty="0" smtClean="0"/>
              <a:t> ag </a:t>
            </a:r>
            <a:r>
              <a:rPr lang="en-GB" sz="1200" b="1" dirty="0" err="1" smtClean="0"/>
              <a:t>eithrio</a:t>
            </a:r>
            <a:r>
              <a:rPr lang="en-GB" sz="1200" b="1" dirty="0" smtClean="0"/>
              <a:t> TAW</a:t>
            </a:r>
            <a:endParaRPr lang="en-GB" sz="1200" dirty="0"/>
          </a:p>
          <a:p>
            <a:r>
              <a:rPr lang="en-GB" sz="1200" b="1" dirty="0"/>
              <a:t> </a:t>
            </a:r>
            <a:endParaRPr lang="en-GB" sz="1200" dirty="0"/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deall</a:t>
            </a:r>
            <a:r>
              <a:rPr lang="en-GB" sz="1200" dirty="0" smtClean="0"/>
              <a:t> </a:t>
            </a:r>
            <a:r>
              <a:rPr lang="en-GB" sz="1200" dirty="0" err="1" smtClean="0"/>
              <a:t>ein</a:t>
            </a:r>
            <a:r>
              <a:rPr lang="en-GB" sz="1200" dirty="0" smtClean="0"/>
              <a:t> bod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cyflwyno’r</a:t>
            </a:r>
            <a:r>
              <a:rPr lang="en-GB" sz="1200" dirty="0" smtClean="0"/>
              <a:t>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hwn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ein</a:t>
            </a:r>
            <a:r>
              <a:rPr lang="en-GB" sz="1200" dirty="0" smtClean="0"/>
              <a:t> cost </a:t>
            </a:r>
            <a:r>
              <a:rPr lang="en-GB" sz="1200" dirty="0" err="1" smtClean="0"/>
              <a:t>ein</a:t>
            </a:r>
            <a:r>
              <a:rPr lang="en-GB" sz="1200" dirty="0" smtClean="0"/>
              <a:t> </a:t>
            </a:r>
            <a:r>
              <a:rPr lang="en-GB" sz="1200" dirty="0" err="1" smtClean="0"/>
              <a:t>hunain</a:t>
            </a:r>
            <a:r>
              <a:rPr lang="en-GB" sz="1200" dirty="0" smtClean="0"/>
              <a:t> ac </a:t>
            </a:r>
            <a:r>
              <a:rPr lang="en-GB" sz="1200" dirty="0" err="1" smtClean="0"/>
              <a:t>nad</a:t>
            </a:r>
            <a:r>
              <a:rPr lang="en-GB" sz="1200" dirty="0" smtClean="0"/>
              <a:t> </a:t>
            </a:r>
            <a:r>
              <a:rPr lang="en-GB" sz="1200" dirty="0" err="1" smtClean="0"/>
              <a:t>yw’r</a:t>
            </a:r>
            <a:r>
              <a:rPr lang="en-GB" sz="1200" dirty="0" smtClean="0"/>
              <a:t> </a:t>
            </a:r>
            <a:r>
              <a:rPr lang="en-GB" sz="1200" dirty="0" err="1" smtClean="0"/>
              <a:t>Cyngor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rhwym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dderbyn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gynnig</a:t>
            </a:r>
            <a:r>
              <a:rPr lang="en-GB" sz="1200" dirty="0" smtClean="0"/>
              <a:t>.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/>
              <a:t>R</a:t>
            </a:r>
            <a:r>
              <a:rPr lang="en-GB" sz="1200" dirty="0" err="1" smtClean="0"/>
              <a:t>ydym</a:t>
            </a:r>
            <a:r>
              <a:rPr lang="en-GB" sz="1200" dirty="0" smtClean="0"/>
              <a:t> </a:t>
            </a:r>
            <a:r>
              <a:rPr lang="en-GB" sz="1200" dirty="0" err="1" smtClean="0"/>
              <a:t>ni’n</a:t>
            </a:r>
            <a:r>
              <a:rPr lang="en-GB" sz="1200" dirty="0" smtClean="0"/>
              <a:t> </a:t>
            </a:r>
            <a:r>
              <a:rPr lang="en-GB" sz="1200" dirty="0" err="1" smtClean="0"/>
              <a:t>datgan</a:t>
            </a:r>
            <a:r>
              <a:rPr lang="en-GB" sz="1200" dirty="0" smtClean="0"/>
              <a:t> </a:t>
            </a:r>
            <a:r>
              <a:rPr lang="en-GB" sz="1200" dirty="0" err="1" smtClean="0"/>
              <a:t>nad</a:t>
            </a:r>
            <a:r>
              <a:rPr lang="en-GB" sz="1200" dirty="0" smtClean="0"/>
              <a:t> </a:t>
            </a:r>
            <a:r>
              <a:rPr lang="en-GB" sz="1200" dirty="0" err="1" smtClean="0"/>
              <a:t>ydym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barti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gynllun</a:t>
            </a:r>
            <a:r>
              <a:rPr lang="en-GB" sz="1200" dirty="0" smtClean="0"/>
              <a:t> 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  <a:r>
              <a:rPr lang="en-GB" sz="1200" dirty="0" err="1" smtClean="0"/>
              <a:t>gytundeb</a:t>
            </a:r>
            <a:r>
              <a:rPr lang="en-GB" sz="1200" dirty="0" smtClean="0"/>
              <a:t> </a:t>
            </a:r>
            <a:r>
              <a:rPr lang="en-GB" sz="1200" dirty="0" err="1" smtClean="0"/>
              <a:t>lle</a:t>
            </a:r>
            <a:r>
              <a:rPr lang="en-GB" sz="1200" dirty="0" smtClean="0"/>
              <a:t>: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Byddaf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Byddwn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rhoi</a:t>
            </a:r>
            <a:r>
              <a:rPr lang="en-GB" sz="1200" dirty="0" smtClean="0"/>
              <a:t> </a:t>
            </a:r>
            <a:r>
              <a:rPr lang="en-GB" sz="1200" dirty="0" err="1" smtClean="0"/>
              <a:t>gwybod</a:t>
            </a:r>
            <a:r>
              <a:rPr lang="en-GB" sz="1200" dirty="0" smtClean="0"/>
              <a:t> am faint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berson</a:t>
            </a:r>
            <a:r>
              <a:rPr lang="en-GB" sz="1200" dirty="0" smtClean="0"/>
              <a:t> </a:t>
            </a:r>
            <a:r>
              <a:rPr lang="en-GB" sz="1200" dirty="0" err="1" smtClean="0"/>
              <a:t>arall</a:t>
            </a:r>
            <a:r>
              <a:rPr lang="en-GB" sz="1200" dirty="0" smtClean="0"/>
              <a:t> , a /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Fy</a:t>
            </a:r>
            <a:r>
              <a:rPr lang="en-GB" sz="1200" dirty="0" smtClean="0"/>
              <a:t> mod / </a:t>
            </a:r>
            <a:r>
              <a:rPr lang="en-GB" sz="1200" dirty="0" err="1" smtClean="0"/>
              <a:t>Ein</a:t>
            </a:r>
            <a:r>
              <a:rPr lang="en-GB" sz="1200" dirty="0" smtClean="0"/>
              <a:t> bod </a:t>
            </a:r>
            <a:r>
              <a:rPr lang="en-GB" sz="1200" dirty="0" err="1" smtClean="0"/>
              <a:t>wedi</a:t>
            </a:r>
            <a:r>
              <a:rPr lang="en-GB" sz="1200" dirty="0" smtClean="0"/>
              <a:t> </a:t>
            </a:r>
            <a:r>
              <a:rPr lang="en-GB" sz="1200" dirty="0" err="1" smtClean="0"/>
              <a:t>gosod</a:t>
            </a:r>
            <a:r>
              <a:rPr lang="en-GB" sz="1200" dirty="0" smtClean="0"/>
              <a:t> </a:t>
            </a:r>
            <a:r>
              <a:rPr lang="en-GB" sz="1200" dirty="0" err="1" smtClean="0"/>
              <a:t>maint</a:t>
            </a:r>
            <a:r>
              <a:rPr lang="en-GB" sz="1200" dirty="0" smtClean="0"/>
              <a:t>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unol</a:t>
            </a:r>
            <a:r>
              <a:rPr lang="en-GB" sz="1200" dirty="0" smtClean="0"/>
              <a:t> ag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drefniant</a:t>
            </a:r>
            <a:r>
              <a:rPr lang="en-GB" sz="1200" dirty="0" smtClean="0"/>
              <a:t> </a:t>
            </a:r>
            <a:r>
              <a:rPr lang="en-GB" sz="1200" dirty="0" err="1" smtClean="0"/>
              <a:t>gosod</a:t>
            </a:r>
            <a:r>
              <a:rPr lang="en-GB" sz="1200" dirty="0" smtClean="0"/>
              <a:t> </a:t>
            </a:r>
            <a:r>
              <a:rPr lang="en-GB" sz="1200" dirty="0" err="1" smtClean="0"/>
              <a:t>pris</a:t>
            </a:r>
            <a:r>
              <a:rPr lang="en-GB" sz="1200" dirty="0" smtClean="0"/>
              <a:t>.  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/ 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derbyn</a:t>
            </a:r>
            <a:r>
              <a:rPr lang="en-GB" sz="1200" dirty="0" smtClean="0"/>
              <a:t> </a:t>
            </a:r>
            <a:r>
              <a:rPr lang="en-GB" sz="1200" dirty="0" err="1" smtClean="0"/>
              <a:t>fod</a:t>
            </a:r>
            <a:r>
              <a:rPr lang="en-GB" sz="1200" dirty="0" smtClean="0"/>
              <a:t> </a:t>
            </a:r>
            <a:r>
              <a:rPr lang="en-GB" sz="1200" dirty="0" err="1" smtClean="0"/>
              <a:t>hawl</a:t>
            </a:r>
            <a:r>
              <a:rPr lang="en-GB" sz="1200" dirty="0" smtClean="0"/>
              <a:t> </a:t>
            </a:r>
            <a:r>
              <a:rPr lang="en-GB" sz="1200" dirty="0" err="1" smtClean="0"/>
              <a:t>gan</a:t>
            </a:r>
            <a:r>
              <a:rPr lang="en-GB" sz="1200" dirty="0" smtClean="0"/>
              <a:t> y </a:t>
            </a:r>
            <a:r>
              <a:rPr lang="en-GB" sz="1200" dirty="0" err="1" smtClean="0"/>
              <a:t>Cyngor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ganslo’r</a:t>
            </a:r>
            <a:r>
              <a:rPr lang="en-GB" sz="1200" dirty="0" smtClean="0"/>
              <a:t> contract ac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adfer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ôl</a:t>
            </a:r>
            <a:r>
              <a:rPr lang="en-GB" sz="1200" dirty="0" smtClean="0"/>
              <a:t> </a:t>
            </a:r>
            <a:r>
              <a:rPr lang="en-GB" sz="1200" dirty="0" err="1" smtClean="0"/>
              <a:t>gennym</a:t>
            </a:r>
            <a:r>
              <a:rPr lang="en-GB" sz="1200" dirty="0" smtClean="0"/>
              <a:t> </a:t>
            </a:r>
            <a:r>
              <a:rPr lang="en-GB" sz="1200" dirty="0" err="1" smtClean="0"/>
              <a:t>swm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golled</a:t>
            </a:r>
            <a:r>
              <a:rPr lang="en-GB" sz="1200" dirty="0" smtClean="0"/>
              <a:t> </a:t>
            </a:r>
            <a:r>
              <a:rPr lang="en-GB" sz="1200" dirty="0" err="1" smtClean="0"/>
              <a:t>sy’n</a:t>
            </a:r>
            <a:r>
              <a:rPr lang="en-GB" sz="1200" dirty="0" smtClean="0"/>
              <a:t> </a:t>
            </a:r>
            <a:r>
              <a:rPr lang="en-GB" sz="1200" dirty="0" err="1" smtClean="0"/>
              <a:t>deillio</a:t>
            </a:r>
            <a:r>
              <a:rPr lang="en-GB" sz="1200" dirty="0" smtClean="0"/>
              <a:t> o </a:t>
            </a:r>
            <a:r>
              <a:rPr lang="en-GB" sz="1200" dirty="0" err="1" smtClean="0"/>
              <a:t>ganslo</a:t>
            </a:r>
            <a:r>
              <a:rPr lang="en-GB" sz="1200" dirty="0" smtClean="0"/>
              <a:t> </a:t>
            </a:r>
            <a:r>
              <a:rPr lang="en-GB" sz="1200" dirty="0" err="1" smtClean="0"/>
              <a:t>o’r</a:t>
            </a:r>
            <a:r>
              <a:rPr lang="en-GB" sz="1200" dirty="0" smtClean="0"/>
              <a:t> </a:t>
            </a:r>
            <a:r>
              <a:rPr lang="en-GB" sz="1200" dirty="0" err="1" smtClean="0"/>
              <a:t>fath</a:t>
            </a:r>
            <a:r>
              <a:rPr lang="en-GB" sz="1200" dirty="0" smtClean="0"/>
              <a:t> </a:t>
            </a:r>
            <a:r>
              <a:rPr lang="en-GB" sz="1200" dirty="0" err="1" smtClean="0"/>
              <a:t>os</a:t>
            </a:r>
            <a:r>
              <a:rPr lang="en-GB" sz="1200" dirty="0" smtClean="0"/>
              <a:t> y </a:t>
            </a:r>
            <a:r>
              <a:rPr lang="en-GB" sz="1200" dirty="0" err="1" smtClean="0"/>
              <a:t>canfyddir</a:t>
            </a:r>
            <a:r>
              <a:rPr lang="en-GB" sz="1200" dirty="0" smtClean="0"/>
              <a:t> y </a:t>
            </a:r>
            <a:r>
              <a:rPr lang="en-GB" sz="1200" dirty="0" err="1" smtClean="0"/>
              <a:t>bu</a:t>
            </a:r>
            <a:r>
              <a:rPr lang="en-GB" sz="1200" dirty="0" smtClean="0"/>
              <a:t> </a:t>
            </a:r>
            <a:r>
              <a:rPr lang="en-GB" sz="1200" dirty="0" err="1" smtClean="0"/>
              <a:t>gweithred</a:t>
            </a:r>
            <a:r>
              <a:rPr lang="en-GB" sz="1200" dirty="0" smtClean="0"/>
              <a:t> </a:t>
            </a:r>
            <a:r>
              <a:rPr lang="en-GB" sz="1200" dirty="0" err="1" smtClean="0"/>
              <a:t>lwgr</a:t>
            </a:r>
            <a:r>
              <a:rPr lang="en-GB" sz="1200" dirty="0" smtClean="0"/>
              <a:t> 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  <a:r>
              <a:rPr lang="en-GB" sz="1200" dirty="0" err="1" smtClean="0"/>
              <a:t>dwyllodrus</a:t>
            </a:r>
            <a:r>
              <a:rPr lang="en-GB" sz="1200" dirty="0" smtClean="0"/>
              <a:t> 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  <a:r>
              <a:rPr lang="en-GB" sz="1200" dirty="0" err="1" smtClean="0"/>
              <a:t>ddiffyg</a:t>
            </a:r>
            <a:r>
              <a:rPr lang="en-GB" sz="1200" dirty="0" smtClean="0"/>
              <a:t>  </a:t>
            </a:r>
            <a:r>
              <a:rPr lang="en-GB" sz="1200" dirty="0" err="1" smtClean="0"/>
              <a:t>gweithredu</a:t>
            </a:r>
            <a:r>
              <a:rPr lang="en-GB" sz="1200" dirty="0" smtClean="0"/>
              <a:t> a </a:t>
            </a:r>
            <a:r>
              <a:rPr lang="en-GB" sz="1200" dirty="0" err="1" smtClean="0"/>
              <a:t>ddenodd</a:t>
            </a:r>
            <a:r>
              <a:rPr lang="en-GB" sz="1200" dirty="0" smtClean="0"/>
              <a:t> y </a:t>
            </a:r>
            <a:r>
              <a:rPr lang="en-GB" sz="1200" dirty="0" err="1" smtClean="0"/>
              <a:t>Cyngor</a:t>
            </a:r>
            <a:r>
              <a:rPr lang="en-GB" sz="1200" dirty="0" smtClean="0"/>
              <a:t> </a:t>
            </a:r>
            <a:r>
              <a:rPr lang="en-GB" sz="1200" dirty="0" err="1" smtClean="0"/>
              <a:t>mewn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fodd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ymrwymo</a:t>
            </a:r>
            <a:r>
              <a:rPr lang="en-GB" sz="1200" dirty="0" smtClean="0"/>
              <a:t> </a:t>
            </a:r>
            <a:r>
              <a:rPr lang="en-GB" sz="1200" dirty="0" err="1" smtClean="0"/>
              <a:t>i’r</a:t>
            </a:r>
            <a:r>
              <a:rPr lang="en-GB" sz="1200" dirty="0" smtClean="0"/>
              <a:t> contract.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cytuno</a:t>
            </a:r>
            <a:r>
              <a:rPr lang="en-GB" sz="1200" dirty="0" smtClean="0"/>
              <a:t> </a:t>
            </a:r>
            <a:r>
              <a:rPr lang="en-GB" sz="1200" dirty="0" err="1" smtClean="0"/>
              <a:t>os</a:t>
            </a:r>
            <a:r>
              <a:rPr lang="en-GB" sz="1200" dirty="0" smtClean="0"/>
              <a:t>, </a:t>
            </a:r>
            <a:r>
              <a:rPr lang="en-GB" sz="1200" dirty="0" err="1" smtClean="0"/>
              <a:t>cyn</a:t>
            </a:r>
            <a:r>
              <a:rPr lang="en-GB" sz="1200" dirty="0" smtClean="0"/>
              <a:t> </a:t>
            </a:r>
            <a:r>
              <a:rPr lang="en-GB" sz="1200" dirty="0" err="1" smtClean="0"/>
              <a:t>derbyn</a:t>
            </a:r>
            <a:r>
              <a:rPr lang="en-GB" sz="1200" dirty="0" smtClean="0"/>
              <a:t>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hwn</a:t>
            </a:r>
            <a:r>
              <a:rPr lang="en-GB" sz="1200" dirty="0" smtClean="0"/>
              <a:t>, y </a:t>
            </a:r>
            <a:r>
              <a:rPr lang="en-GB" sz="1200" dirty="0" err="1" smtClean="0"/>
              <a:t>bydd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amheuaeth</a:t>
            </a:r>
            <a:r>
              <a:rPr lang="en-GB" sz="1200" dirty="0" smtClean="0"/>
              <a:t> </a:t>
            </a:r>
            <a:r>
              <a:rPr lang="en-GB" sz="1200" dirty="0" err="1" smtClean="0"/>
              <a:t>ynghylch</a:t>
            </a:r>
            <a:r>
              <a:rPr lang="en-GB" sz="1200" dirty="0" smtClean="0"/>
              <a:t> </a:t>
            </a:r>
            <a:r>
              <a:rPr lang="en-GB" sz="1200" dirty="0" err="1" smtClean="0"/>
              <a:t>maint</a:t>
            </a:r>
            <a:r>
              <a:rPr lang="en-GB" sz="1200" dirty="0" smtClean="0"/>
              <a:t>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hwn</a:t>
            </a:r>
            <a:r>
              <a:rPr lang="en-GB" sz="1200" dirty="0" smtClean="0"/>
              <a:t> y </a:t>
            </a:r>
            <a:r>
              <a:rPr lang="en-GB" sz="1200" dirty="0" err="1" smtClean="0"/>
              <a:t>byddwn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cael</a:t>
            </a:r>
            <a:r>
              <a:rPr lang="en-GB" sz="1200" dirty="0" smtClean="0"/>
              <a:t> </a:t>
            </a:r>
            <a:r>
              <a:rPr lang="en-GB" sz="1200" dirty="0" err="1" smtClean="0"/>
              <a:t>cyfle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egluro</a:t>
            </a:r>
            <a:r>
              <a:rPr lang="en-GB" sz="1200" dirty="0" smtClean="0"/>
              <a:t> </a:t>
            </a:r>
            <a:r>
              <a:rPr lang="en-GB" sz="1200" dirty="0" err="1" smtClean="0"/>
              <a:t>swm</a:t>
            </a:r>
            <a:r>
              <a:rPr lang="en-GB" sz="1200" dirty="0" smtClean="0"/>
              <a:t>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dynnu’r</a:t>
            </a:r>
            <a:r>
              <a:rPr lang="en-GB" sz="1200" dirty="0" smtClean="0"/>
              <a:t>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ôl</a:t>
            </a:r>
            <a:r>
              <a:rPr lang="en-GB" sz="1200" dirty="0" smtClean="0"/>
              <a:t>. </a:t>
            </a:r>
            <a:r>
              <a:rPr lang="en-GB" sz="1200" dirty="0"/>
              <a:t> </a:t>
            </a:r>
          </a:p>
          <a:p>
            <a:endParaRPr lang="en-GB" sz="1200" dirty="0" smtClean="0"/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cytuno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fydd</a:t>
            </a:r>
            <a:r>
              <a:rPr lang="en-GB" sz="1200" dirty="0" smtClean="0"/>
              <a:t> </a:t>
            </a:r>
            <a:r>
              <a:rPr lang="en-GB" sz="1200" dirty="0" err="1" smtClean="0"/>
              <a:t>ychwanegu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amodau</a:t>
            </a:r>
            <a:r>
              <a:rPr lang="en-GB" sz="1200" dirty="0" smtClean="0"/>
              <a:t> at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hwn</a:t>
            </a:r>
            <a:r>
              <a:rPr lang="en-GB" sz="1200" dirty="0" smtClean="0"/>
              <a:t> 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addasiadau</a:t>
            </a:r>
            <a:r>
              <a:rPr lang="en-GB" sz="1200" dirty="0" smtClean="0"/>
              <a:t> </a:t>
            </a:r>
            <a:r>
              <a:rPr lang="en-GB" sz="1200" dirty="0" err="1" smtClean="0"/>
              <a:t>heb</a:t>
            </a:r>
            <a:r>
              <a:rPr lang="en-GB" sz="1200" dirty="0" smtClean="0"/>
              <a:t> </a:t>
            </a:r>
            <a:r>
              <a:rPr lang="en-GB" sz="1200" dirty="0" err="1" smtClean="0"/>
              <a:t>eu</a:t>
            </a:r>
            <a:r>
              <a:rPr lang="en-GB" sz="1200" dirty="0" smtClean="0"/>
              <a:t> </a:t>
            </a:r>
            <a:r>
              <a:rPr lang="en-GB" sz="1200" dirty="0" err="1" smtClean="0"/>
              <a:t>hawdurdodi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un </a:t>
            </a:r>
            <a:r>
              <a:rPr lang="en-GB" sz="1200" dirty="0" err="1" smtClean="0"/>
              <a:t>o’r</a:t>
            </a:r>
            <a:r>
              <a:rPr lang="en-GB" sz="1200" dirty="0" smtClean="0"/>
              <a:t> </a:t>
            </a:r>
            <a:r>
              <a:rPr lang="en-GB" sz="1200" dirty="0" err="1" smtClean="0"/>
              <a:t>manylion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effeithio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y </a:t>
            </a:r>
            <a:r>
              <a:rPr lang="en-GB" sz="1200" dirty="0" err="1" smtClean="0"/>
              <a:t>testun</a:t>
            </a:r>
            <a:r>
              <a:rPr lang="en-GB" sz="1200" dirty="0" smtClean="0"/>
              <a:t> </a:t>
            </a:r>
            <a:r>
              <a:rPr lang="en-GB" sz="1200" dirty="0" err="1" smtClean="0"/>
              <a:t>gwreiddiol</a:t>
            </a:r>
            <a:r>
              <a:rPr lang="en-GB" sz="1200" dirty="0" smtClean="0"/>
              <a:t> </a:t>
            </a:r>
            <a:r>
              <a:rPr lang="en-GB" sz="1200" dirty="0" err="1" smtClean="0"/>
              <a:t>ond</a:t>
            </a:r>
            <a:r>
              <a:rPr lang="en-GB" sz="1200" dirty="0" smtClean="0"/>
              <a:t> </a:t>
            </a:r>
            <a:r>
              <a:rPr lang="en-GB" sz="1200" dirty="0" err="1" smtClean="0"/>
              <a:t>mae’n</a:t>
            </a:r>
            <a:r>
              <a:rPr lang="en-GB" sz="1200" dirty="0" smtClean="0"/>
              <a:t> </a:t>
            </a:r>
            <a:r>
              <a:rPr lang="en-GB" sz="1200" dirty="0" err="1" smtClean="0"/>
              <a:t>bosib</a:t>
            </a:r>
            <a:r>
              <a:rPr lang="en-GB" sz="1200" dirty="0" smtClean="0"/>
              <a:t> y </a:t>
            </a:r>
            <a:r>
              <a:rPr lang="en-GB" sz="1200" dirty="0" err="1" smtClean="0"/>
              <a:t>bydd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arwain</a:t>
            </a:r>
            <a:r>
              <a:rPr lang="en-GB" sz="1200" dirty="0" smtClean="0"/>
              <a:t> at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gael</a:t>
            </a:r>
            <a:r>
              <a:rPr lang="en-GB" sz="1200" dirty="0" smtClean="0"/>
              <a:t> </a:t>
            </a:r>
            <a:r>
              <a:rPr lang="en-GB" sz="1200" dirty="0" err="1" smtClean="0"/>
              <a:t>ei</a:t>
            </a:r>
            <a:r>
              <a:rPr lang="en-GB" sz="1200" dirty="0" smtClean="0"/>
              <a:t> </a:t>
            </a:r>
            <a:r>
              <a:rPr lang="en-GB" sz="1200" dirty="0" err="1" smtClean="0"/>
              <a:t>wrthod</a:t>
            </a:r>
            <a:r>
              <a:rPr lang="en-GB" sz="1200" dirty="0" smtClean="0"/>
              <a:t>.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cytuno</a:t>
            </a:r>
            <a:r>
              <a:rPr lang="en-GB" sz="1200" dirty="0" smtClean="0"/>
              <a:t> y </a:t>
            </a:r>
            <a:r>
              <a:rPr lang="en-GB" sz="1200" dirty="0" err="1" smtClean="0"/>
              <a:t>bydd</a:t>
            </a:r>
            <a:r>
              <a:rPr lang="en-GB" sz="1200" dirty="0" smtClean="0"/>
              <a:t> y </a:t>
            </a:r>
            <a:r>
              <a:rPr lang="en-GB" sz="1200" dirty="0" err="1" smtClean="0"/>
              <a:t>cynnig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aros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agor</a:t>
            </a:r>
            <a:r>
              <a:rPr lang="en-GB" sz="1200" dirty="0" smtClean="0"/>
              <a:t> </a:t>
            </a:r>
            <a:r>
              <a:rPr lang="en-GB" sz="1200" dirty="0" err="1" smtClean="0"/>
              <a:t>i’w</a:t>
            </a:r>
            <a:r>
              <a:rPr lang="en-GB" sz="1200" dirty="0" smtClean="0"/>
              <a:t> </a:t>
            </a:r>
            <a:r>
              <a:rPr lang="en-GB" sz="1200" dirty="0" err="1" smtClean="0"/>
              <a:t>dderbyn</a:t>
            </a:r>
            <a:r>
              <a:rPr lang="en-GB" sz="1200" dirty="0" smtClean="0"/>
              <a:t> </a:t>
            </a:r>
            <a:r>
              <a:rPr lang="en-GB" sz="1200" dirty="0" err="1" smtClean="0"/>
              <a:t>gan</a:t>
            </a:r>
            <a:r>
              <a:rPr lang="en-GB" sz="1200" dirty="0" smtClean="0"/>
              <a:t> y </a:t>
            </a:r>
            <a:r>
              <a:rPr lang="en-GB" sz="1200" dirty="0" err="1" smtClean="0"/>
              <a:t>Cyngor</a:t>
            </a:r>
            <a:r>
              <a:rPr lang="en-GB" sz="1200" dirty="0" smtClean="0"/>
              <a:t> ac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chaiff</a:t>
            </a:r>
            <a:r>
              <a:rPr lang="en-GB" sz="1200" dirty="0" smtClean="0"/>
              <a:t> </a:t>
            </a:r>
            <a:r>
              <a:rPr lang="en-GB" sz="1200" dirty="0" err="1" smtClean="0"/>
              <a:t>ei</a:t>
            </a:r>
            <a:r>
              <a:rPr lang="en-GB" sz="1200" dirty="0" smtClean="0"/>
              <a:t> </a:t>
            </a:r>
            <a:r>
              <a:rPr lang="en-GB" sz="1200" dirty="0" err="1" smtClean="0"/>
              <a:t>dynnu</a:t>
            </a:r>
            <a:r>
              <a:rPr lang="en-GB" sz="1200" dirty="0" smtClean="0"/>
              <a:t> </a:t>
            </a:r>
            <a:r>
              <a:rPr lang="en-GB" sz="1200" dirty="0" err="1" smtClean="0"/>
              <a:t>nôl</a:t>
            </a:r>
            <a:r>
              <a:rPr lang="en-GB" sz="1200" dirty="0" smtClean="0"/>
              <a:t> </a:t>
            </a:r>
            <a:r>
              <a:rPr lang="en-GB" sz="1200" dirty="0" err="1" smtClean="0"/>
              <a:t>gennym</a:t>
            </a:r>
            <a:r>
              <a:rPr lang="en-GB" sz="1200" dirty="0" smtClean="0"/>
              <a:t> am </a:t>
            </a:r>
            <a:r>
              <a:rPr lang="en-GB" sz="1200" dirty="0" err="1" smtClean="0"/>
              <a:t>gyfnod</a:t>
            </a:r>
            <a:r>
              <a:rPr lang="en-GB" sz="1200" dirty="0" smtClean="0"/>
              <a:t> o 28 </a:t>
            </a:r>
            <a:r>
              <a:rPr lang="en-GB" sz="1200" dirty="0" err="1" smtClean="0"/>
              <a:t>diwrnod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dilyn</a:t>
            </a:r>
            <a:r>
              <a:rPr lang="en-GB" sz="1200" dirty="0" smtClean="0"/>
              <a:t> y </a:t>
            </a:r>
            <a:r>
              <a:rPr lang="en-GB" sz="1200" dirty="0" err="1" smtClean="0"/>
              <a:t>dyddiad</a:t>
            </a:r>
            <a:r>
              <a:rPr lang="en-GB" sz="1200" dirty="0" smtClean="0"/>
              <a:t> </a:t>
            </a:r>
            <a:r>
              <a:rPr lang="en-GB" sz="1200" dirty="0" err="1" smtClean="0"/>
              <a:t>olaf</a:t>
            </a:r>
            <a:r>
              <a:rPr lang="en-GB" sz="1200" dirty="0" smtClean="0"/>
              <a:t> a </a:t>
            </a:r>
            <a:r>
              <a:rPr lang="en-GB" sz="1200" dirty="0" err="1" smtClean="0"/>
              <a:t>bennwyd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</a:t>
            </a:r>
            <a:r>
              <a:rPr lang="en-GB" sz="1200" dirty="0" err="1" smtClean="0"/>
              <a:t>gyfer</a:t>
            </a:r>
            <a:r>
              <a:rPr lang="en-GB" sz="1200" dirty="0" smtClean="0"/>
              <a:t> </a:t>
            </a:r>
            <a:r>
              <a:rPr lang="en-GB" sz="1200" dirty="0" err="1" smtClean="0"/>
              <a:t>derbyn</a:t>
            </a:r>
            <a:r>
              <a:rPr lang="en-GB" sz="1200" dirty="0" smtClean="0"/>
              <a:t> </a:t>
            </a:r>
            <a:r>
              <a:rPr lang="en-GB" sz="1200" dirty="0" err="1" smtClean="0"/>
              <a:t>cynigion</a:t>
            </a:r>
            <a:r>
              <a:rPr lang="en-GB" sz="1200" dirty="0" smtClean="0"/>
              <a:t> </a:t>
            </a:r>
            <a:r>
              <a:rPr lang="en-GB" sz="1200" dirty="0" err="1" smtClean="0"/>
              <a:t>neu</a:t>
            </a:r>
            <a:r>
              <a:rPr lang="en-GB" sz="1200" dirty="0" smtClean="0"/>
              <a:t> </a:t>
            </a:r>
            <a:r>
              <a:rPr lang="en-GB" sz="1200" dirty="0" err="1" smtClean="0"/>
              <a:t>unrhyw</a:t>
            </a:r>
            <a:r>
              <a:rPr lang="en-GB" sz="1200" dirty="0" smtClean="0"/>
              <a:t> </a:t>
            </a:r>
            <a:r>
              <a:rPr lang="en-GB" sz="1200" dirty="0" err="1" smtClean="0"/>
              <a:t>estyniad</a:t>
            </a:r>
            <a:r>
              <a:rPr lang="en-GB" sz="1200" dirty="0" smtClean="0"/>
              <a:t> a </a:t>
            </a:r>
            <a:r>
              <a:rPr lang="en-GB" sz="1200" dirty="0" err="1" smtClean="0"/>
              <a:t>hysbyswyd</a:t>
            </a:r>
            <a:r>
              <a:rPr lang="en-GB" sz="1200" dirty="0" smtClean="0"/>
              <a:t> </a:t>
            </a:r>
            <a:r>
              <a:rPr lang="en-GB" sz="1200" dirty="0" err="1" smtClean="0"/>
              <a:t>wedi</a:t>
            </a:r>
            <a:r>
              <a:rPr lang="en-GB" sz="1200" dirty="0" smtClean="0"/>
              <a:t> </a:t>
            </a:r>
            <a:r>
              <a:rPr lang="en-GB" sz="1200" dirty="0" err="1" smtClean="0"/>
              <a:t>hynny</a:t>
            </a:r>
            <a:r>
              <a:rPr lang="en-GB" sz="1200" dirty="0" smtClean="0"/>
              <a:t>.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tystio</a:t>
            </a:r>
            <a:r>
              <a:rPr lang="en-GB" sz="1200" dirty="0" smtClean="0"/>
              <a:t> </a:t>
            </a:r>
            <a:r>
              <a:rPr lang="en-GB" sz="1200" dirty="0" err="1" smtClean="0"/>
              <a:t>fod</a:t>
            </a:r>
            <a:r>
              <a:rPr lang="en-GB" sz="1200" dirty="0" smtClean="0"/>
              <a:t> </a:t>
            </a:r>
            <a:r>
              <a:rPr lang="en-GB" sz="1200" dirty="0" err="1" smtClean="0"/>
              <a:t>hwn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gynnig</a:t>
            </a:r>
            <a:r>
              <a:rPr lang="en-GB" sz="1200" dirty="0" smtClean="0"/>
              <a:t> bona fide. </a:t>
            </a:r>
          </a:p>
          <a:p>
            <a:r>
              <a:rPr lang="en-GB" sz="1200" dirty="0"/>
              <a:t> </a:t>
            </a:r>
          </a:p>
          <a:p>
            <a:r>
              <a:rPr lang="en-GB" sz="1200" dirty="0" err="1" smtClean="0"/>
              <a:t>Rydw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/</a:t>
            </a:r>
            <a:r>
              <a:rPr lang="en-GB" sz="1200" dirty="0" err="1" smtClean="0"/>
              <a:t>Rydym</a:t>
            </a:r>
            <a:r>
              <a:rPr lang="en-GB" sz="1200" dirty="0" smtClean="0"/>
              <a:t> </a:t>
            </a:r>
            <a:r>
              <a:rPr lang="en-GB" sz="1200" dirty="0" err="1" smtClean="0"/>
              <a:t>ni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cytuno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dalu</a:t>
            </a:r>
            <a:r>
              <a:rPr lang="en-GB" sz="1200" dirty="0" smtClean="0"/>
              <a:t> </a:t>
            </a:r>
            <a:r>
              <a:rPr lang="en-GB" sz="1200" dirty="0" err="1" smtClean="0"/>
              <a:t>ffioedd</a:t>
            </a:r>
            <a:r>
              <a:rPr lang="en-GB" sz="1200" dirty="0" smtClean="0"/>
              <a:t> y </a:t>
            </a:r>
            <a:r>
              <a:rPr lang="en-GB" sz="1200" dirty="0" err="1" smtClean="0"/>
              <a:t>tirfesurydd</a:t>
            </a:r>
            <a:r>
              <a:rPr lang="en-GB" sz="1200" dirty="0" smtClean="0"/>
              <a:t> </a:t>
            </a:r>
            <a:r>
              <a:rPr lang="en-GB" sz="1200" dirty="0" err="1" smtClean="0"/>
              <a:t>a’r</a:t>
            </a:r>
            <a:r>
              <a:rPr lang="en-GB" sz="1200" dirty="0" smtClean="0"/>
              <a:t> </a:t>
            </a:r>
            <a:r>
              <a:rPr lang="en-GB" sz="1200" dirty="0" err="1" smtClean="0"/>
              <a:t>ffioedd</a:t>
            </a:r>
            <a:r>
              <a:rPr lang="en-GB" sz="1200" dirty="0" smtClean="0"/>
              <a:t> </a:t>
            </a:r>
            <a:r>
              <a:rPr lang="en-GB" sz="1200" dirty="0" err="1" smtClean="0"/>
              <a:t>cyfreithiol</a:t>
            </a:r>
            <a:r>
              <a:rPr lang="en-GB" sz="1200" dirty="0" smtClean="0"/>
              <a:t> o £750.00</a:t>
            </a:r>
          </a:p>
          <a:p>
            <a:r>
              <a:rPr lang="en-GB" sz="1200" dirty="0"/>
              <a:t> </a:t>
            </a:r>
          </a:p>
          <a:p>
            <a:r>
              <a:rPr lang="en-GB" sz="1200" b="1" u="sng" dirty="0" err="1" smtClean="0"/>
              <a:t>Nid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yw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hwn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yn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gynnig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sy’n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rhywmo</a:t>
            </a:r>
            <a:r>
              <a:rPr lang="en-GB" sz="1200" b="1" u="sng" dirty="0" smtClean="0"/>
              <a:t> ac </a:t>
            </a:r>
            <a:r>
              <a:rPr lang="en-GB" sz="1200" b="1" u="sng" dirty="0" err="1" smtClean="0"/>
              <a:t>mae’r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Cyngor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yn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cadw’r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hawl</a:t>
            </a:r>
            <a:r>
              <a:rPr lang="en-GB" sz="1200" b="1" u="sng" dirty="0" smtClean="0"/>
              <a:t> </a:t>
            </a:r>
            <a:r>
              <a:rPr lang="en-GB" sz="1200" b="1" u="sng" dirty="0"/>
              <a:t>i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beidio</a:t>
            </a:r>
            <a:r>
              <a:rPr lang="en-GB" sz="1200" b="1" u="sng" dirty="0" smtClean="0"/>
              <a:t> â </a:t>
            </a:r>
            <a:r>
              <a:rPr lang="en-GB" sz="1200" b="1" u="sng" dirty="0" err="1" smtClean="0"/>
              <a:t>derbyn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unrhyw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gynnig</a:t>
            </a:r>
            <a:r>
              <a:rPr lang="en-GB" sz="1200" b="1" u="sng" dirty="0" smtClean="0"/>
              <a:t> a </a:t>
            </a:r>
            <a:r>
              <a:rPr lang="en-GB" sz="1200" b="1" u="sng" dirty="0" err="1" smtClean="0"/>
              <a:t>ddaw</a:t>
            </a:r>
            <a:r>
              <a:rPr lang="en-GB" sz="1200" b="1" u="sng" dirty="0" smtClean="0"/>
              <a:t> </a:t>
            </a:r>
            <a:r>
              <a:rPr lang="en-GB" sz="1200" b="1" u="sng" dirty="0" err="1" smtClean="0"/>
              <a:t>i</a:t>
            </a:r>
            <a:r>
              <a:rPr lang="en-GB" sz="1200" b="1" u="sng" dirty="0" smtClean="0"/>
              <a:t> law. </a:t>
            </a:r>
            <a:endParaRPr lang="en-GB" sz="1200" u="sng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74402" r="51207" b="11991"/>
          <a:stretch/>
        </p:blipFill>
        <p:spPr bwMode="auto">
          <a:xfrm>
            <a:off x="1184176" y="8050936"/>
            <a:ext cx="2244824" cy="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89064" y="8374856"/>
            <a:ext cx="279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dros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Gaerdydd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gyda’n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gilydd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                 Working for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ardiff, Working together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163" y="432044"/>
            <a:ext cx="23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ADRAN YSTADAU STRATEGOL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5250" y="95250"/>
            <a:ext cx="6659563" cy="8945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84538" y="3117850"/>
            <a:ext cx="18415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 eaLnBrk="1" hangingPunct="1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</p:txBody>
      </p:sp>
      <p:sp>
        <p:nvSpPr>
          <p:cNvPr id="7172" name="Text Box 18"/>
          <p:cNvSpPr txBox="1">
            <a:spLocks noChangeArrowheads="1"/>
          </p:cNvSpPr>
          <p:nvPr/>
        </p:nvSpPr>
        <p:spPr bwMode="auto">
          <a:xfrm>
            <a:off x="673100" y="8191500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384175" y="8012113"/>
            <a:ext cx="621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/>
              <a:t> 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498850" y="6381750"/>
            <a:ext cx="1841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018213" y="1979613"/>
            <a:ext cx="6048376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sz="1000" b="0" dirty="0">
              <a:latin typeface="+mn-lt"/>
            </a:endParaRPr>
          </a:p>
          <a:p>
            <a:pPr eaLnBrk="1" hangingPunct="1">
              <a:defRPr/>
            </a:pPr>
            <a:endParaRPr lang="en-GB" sz="1000" b="0" dirty="0">
              <a:latin typeface="+mn-lt"/>
            </a:endParaRPr>
          </a:p>
        </p:txBody>
      </p:sp>
      <p:sp>
        <p:nvSpPr>
          <p:cNvPr id="7177" name="Text Box 51"/>
          <p:cNvSpPr txBox="1">
            <a:spLocks noChangeArrowheads="1"/>
          </p:cNvSpPr>
          <p:nvPr/>
        </p:nvSpPr>
        <p:spPr bwMode="auto">
          <a:xfrm>
            <a:off x="809625" y="3859213"/>
            <a:ext cx="27813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u="sng"/>
          </a:p>
        </p:txBody>
      </p:sp>
      <p:sp>
        <p:nvSpPr>
          <p:cNvPr id="7178" name="TextBox 5"/>
          <p:cNvSpPr txBox="1">
            <a:spLocks noChangeArrowheads="1"/>
          </p:cNvSpPr>
          <p:nvPr/>
        </p:nvSpPr>
        <p:spPr bwMode="auto">
          <a:xfrm>
            <a:off x="293688" y="5138738"/>
            <a:ext cx="596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>
              <a:latin typeface="Monotype Corsiva" pitchFamily="66" charset="0"/>
            </a:endParaRPr>
          </a:p>
        </p:txBody>
      </p:sp>
      <p:sp>
        <p:nvSpPr>
          <p:cNvPr id="7179" name="Text Box 6"/>
          <p:cNvSpPr txBox="1">
            <a:spLocks noChangeArrowheads="1"/>
          </p:cNvSpPr>
          <p:nvPr/>
        </p:nvSpPr>
        <p:spPr bwMode="auto">
          <a:xfrm>
            <a:off x="911225" y="2747963"/>
            <a:ext cx="540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7180" name="Text Box 7"/>
          <p:cNvSpPr txBox="1">
            <a:spLocks noChangeArrowheads="1"/>
          </p:cNvSpPr>
          <p:nvPr/>
        </p:nvSpPr>
        <p:spPr bwMode="auto">
          <a:xfrm>
            <a:off x="406400" y="2171700"/>
            <a:ext cx="5832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>
          <a:xfrm>
            <a:off x="6165897" y="850598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Monotype Corsiva" pitchFamily="66" charset="0"/>
              </a:rPr>
              <a:t>7</a:t>
            </a:r>
            <a:endParaRPr lang="en-GB" altLang="en-US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91397"/>
              </p:ext>
            </p:extLst>
          </p:nvPr>
        </p:nvGraphicFramePr>
        <p:xfrm>
          <a:off x="338931" y="1491791"/>
          <a:ext cx="6172200" cy="5288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303"/>
                <a:gridCol w="4584897"/>
              </a:tblGrid>
              <a:tr h="924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Cyfeiriad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0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Ffôn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Enw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0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Llofnod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0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Dyddiad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Enw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Tyst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0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Llofnod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Tyst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Dyddiad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  <a:tr h="768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Gwybodaeth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Cynllun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Busnes</a:t>
                      </a:r>
                      <a:r>
                        <a:rPr lang="en-GB" sz="1000" dirty="0" smtClean="0">
                          <a:effectLst/>
                        </a:rPr>
                        <a:t> (</a:t>
                      </a:r>
                      <a:r>
                        <a:rPr lang="en-GB" sz="1000" dirty="0" err="1" smtClean="0">
                          <a:effectLst/>
                        </a:rPr>
                        <a:t>atoder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os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oes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angen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mwy</a:t>
                      </a:r>
                      <a:r>
                        <a:rPr lang="en-GB" sz="1000" dirty="0" smtClean="0">
                          <a:effectLst/>
                        </a:rPr>
                        <a:t> o </a:t>
                      </a:r>
                      <a:r>
                        <a:rPr lang="en-GB" sz="1000" dirty="0" err="1" smtClean="0">
                          <a:effectLst/>
                        </a:rPr>
                        <a:t>ofod</a:t>
                      </a:r>
                      <a:r>
                        <a:rPr lang="en-GB" sz="1000" dirty="0" smtClean="0">
                          <a:effectLst/>
                        </a:rPr>
                        <a:t>)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80" marR="62680" marT="0" marB="0"/>
                </a:tc>
              </a:tr>
            </a:tbl>
          </a:graphicData>
        </a:graphic>
      </p:graphicFrame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0" t="74402" r="12185" b="11991"/>
          <a:stretch/>
        </p:blipFill>
        <p:spPr bwMode="auto">
          <a:xfrm>
            <a:off x="4252904" y="178781"/>
            <a:ext cx="2363349" cy="11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49163" y="432044"/>
            <a:ext cx="23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ADRAN YSTADAU STRATEGOL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74402" r="51207" b="11991"/>
          <a:stretch/>
        </p:blipFill>
        <p:spPr bwMode="auto">
          <a:xfrm>
            <a:off x="1184176" y="8050936"/>
            <a:ext cx="2244824" cy="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289064" y="8374856"/>
            <a:ext cx="279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dros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Gaerdydd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gyda’n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gilydd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                 Working for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ardiff, Working together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95250" y="95250"/>
            <a:ext cx="6659563" cy="894556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363913" y="2786063"/>
            <a:ext cx="1841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 eaLnBrk="1" hangingPunct="1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673100" y="8191500"/>
            <a:ext cx="563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/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384175" y="8012113"/>
            <a:ext cx="6213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/>
              <a:t> 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3578225" y="6049963"/>
            <a:ext cx="1841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  <a:p>
            <a:pPr algn="ctr" eaLnBrk="1" hangingPunct="1">
              <a:defRPr/>
            </a:pPr>
            <a:endParaRPr lang="en-GB" sz="1800">
              <a:effectLst>
                <a:outerShdw blurRad="38100" dist="38100" dir="2700000" algn="tl">
                  <a:srgbClr val="C0C0C0"/>
                </a:outerShdw>
              </a:effectLst>
              <a:latin typeface="Albertus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49504" y="3622675"/>
            <a:ext cx="1338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endParaRPr lang="en-GB" altLang="en-US" sz="1600" b="1" i="1" dirty="0" smtClean="0"/>
          </a:p>
        </p:txBody>
      </p:sp>
      <p:sp>
        <p:nvSpPr>
          <p:cNvPr id="8202" name="Text Box 47"/>
          <p:cNvSpPr txBox="1">
            <a:spLocks noChangeArrowheads="1"/>
          </p:cNvSpPr>
          <p:nvPr/>
        </p:nvSpPr>
        <p:spPr bwMode="auto">
          <a:xfrm>
            <a:off x="304800" y="1569730"/>
            <a:ext cx="62611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200" dirty="0" smtClean="0">
                <a:latin typeface="+mj-lt"/>
              </a:rPr>
              <a:t>Pan </a:t>
            </a:r>
            <a:r>
              <a:rPr lang="en-GB" sz="1200" dirty="0" err="1" smtClean="0">
                <a:latin typeface="+mj-lt"/>
              </a:rPr>
              <a:t>fo’r</a:t>
            </a:r>
            <a:r>
              <a:rPr lang="en-GB" sz="1200" smtClean="0">
                <a:latin typeface="+mj-lt"/>
              </a:rPr>
              <a:t> Cynigydd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yn</a:t>
            </a:r>
            <a:r>
              <a:rPr lang="en-GB" sz="1200" dirty="0" smtClean="0">
                <a:latin typeface="+mj-lt"/>
              </a:rPr>
              <a:t> “</a:t>
            </a:r>
            <a:r>
              <a:rPr lang="en-GB" sz="1200" dirty="0" err="1" smtClean="0">
                <a:latin typeface="+mj-lt"/>
              </a:rPr>
              <a:t>gorff</a:t>
            </a:r>
            <a:r>
              <a:rPr lang="en-GB" sz="1200" dirty="0" smtClean="0">
                <a:latin typeface="+mj-lt"/>
              </a:rPr>
              <a:t>” </a:t>
            </a:r>
            <a:r>
              <a:rPr lang="en-GB" sz="1200" dirty="0" err="1" smtClean="0">
                <a:latin typeface="+mj-lt"/>
              </a:rPr>
              <a:t>neu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gymdeithas</a:t>
            </a:r>
            <a:r>
              <a:rPr lang="en-GB" sz="1200" dirty="0" smtClean="0">
                <a:latin typeface="+mj-lt"/>
              </a:rPr>
              <a:t> a </a:t>
            </a:r>
            <a:r>
              <a:rPr lang="en-GB" sz="1200" dirty="0" err="1" smtClean="0">
                <a:latin typeface="+mj-lt"/>
              </a:rPr>
              <a:t>ymgorfforwyd</a:t>
            </a:r>
            <a:r>
              <a:rPr lang="en-GB" sz="1200" dirty="0" smtClean="0">
                <a:latin typeface="+mj-lt"/>
              </a:rPr>
              <a:t>,   </a:t>
            </a:r>
            <a:r>
              <a:rPr lang="en-GB" sz="1200" dirty="0" err="1" smtClean="0">
                <a:latin typeface="+mj-lt"/>
              </a:rPr>
              <a:t>dylai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ysgrifenydd</a:t>
            </a:r>
            <a:r>
              <a:rPr lang="en-GB" sz="1200" dirty="0" smtClean="0">
                <a:latin typeface="+mj-lt"/>
              </a:rPr>
              <a:t> y </a:t>
            </a:r>
            <a:r>
              <a:rPr lang="en-GB" sz="1200" dirty="0" err="1" smtClean="0">
                <a:latin typeface="+mj-lt"/>
              </a:rPr>
              <a:t>cwmni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neu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gyfarwyddwr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awdudodedig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neu</a:t>
            </a:r>
            <a:r>
              <a:rPr lang="en-GB" sz="1200" dirty="0" smtClean="0">
                <a:latin typeface="+mj-lt"/>
              </a:rPr>
              <a:t> “</a:t>
            </a:r>
            <a:r>
              <a:rPr lang="en-GB" sz="1200" dirty="0" err="1" smtClean="0">
                <a:latin typeface="+mj-lt"/>
              </a:rPr>
              <a:t>ymddiriedolwr</a:t>
            </a:r>
            <a:r>
              <a:rPr lang="en-GB" sz="1200" dirty="0" smtClean="0">
                <a:latin typeface="+mj-lt"/>
              </a:rPr>
              <a:t>”   </a:t>
            </a:r>
            <a:r>
              <a:rPr lang="en-GB" sz="1200" dirty="0" err="1" smtClean="0">
                <a:latin typeface="+mj-lt"/>
              </a:rPr>
              <a:t>lofnodi</a:t>
            </a:r>
            <a:r>
              <a:rPr lang="en-GB" sz="1200" dirty="0" smtClean="0">
                <a:latin typeface="+mj-lt"/>
              </a:rPr>
              <a:t>.  </a:t>
            </a:r>
            <a:r>
              <a:rPr lang="en-GB" sz="1200" dirty="0" err="1" smtClean="0">
                <a:latin typeface="+mj-lt"/>
              </a:rPr>
              <a:t>Mewn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achos</a:t>
            </a:r>
            <a:r>
              <a:rPr lang="en-GB" sz="1200" dirty="0" smtClean="0">
                <a:latin typeface="+mj-lt"/>
              </a:rPr>
              <a:t> o </a:t>
            </a:r>
            <a:r>
              <a:rPr lang="en-GB" sz="1200" dirty="0" err="1" smtClean="0">
                <a:latin typeface="+mj-lt"/>
              </a:rPr>
              <a:t>bartneriaeth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dylai</a:t>
            </a:r>
            <a:r>
              <a:rPr lang="en-GB" sz="1200" dirty="0" smtClean="0">
                <a:latin typeface="+mj-lt"/>
              </a:rPr>
              <a:t> partner </a:t>
            </a:r>
            <a:r>
              <a:rPr lang="en-GB" sz="1200" dirty="0" err="1" smtClean="0">
                <a:latin typeface="+mj-lt"/>
              </a:rPr>
              <a:t>lofnodi</a:t>
            </a:r>
            <a:r>
              <a:rPr lang="en-GB" sz="1200" dirty="0" smtClean="0">
                <a:latin typeface="+mj-lt"/>
              </a:rPr>
              <a:t>.  </a:t>
            </a:r>
            <a:r>
              <a:rPr lang="en-GB" sz="1200" dirty="0" err="1" smtClean="0">
                <a:latin typeface="+mj-lt"/>
              </a:rPr>
              <a:t>Os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yn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unigolyn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yna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dylai’r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perchennog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unigol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 err="1" smtClean="0">
                <a:latin typeface="+mj-lt"/>
              </a:rPr>
              <a:t>lofnodi</a:t>
            </a:r>
            <a:r>
              <a:rPr lang="en-GB" sz="1200" dirty="0" smtClean="0">
                <a:latin typeface="+mj-lt"/>
              </a:rPr>
              <a:t>.   </a:t>
            </a:r>
          </a:p>
          <a:p>
            <a:pPr>
              <a:buNone/>
            </a:pPr>
            <a:endParaRPr lang="en-GB" sz="1200" dirty="0">
              <a:latin typeface="+mj-lt"/>
            </a:endParaRPr>
          </a:p>
          <a:p>
            <a:pPr>
              <a:buNone/>
            </a:pPr>
            <a:r>
              <a:rPr lang="en-GB" sz="1200" b="1" dirty="0" err="1" smtClean="0"/>
              <a:t>Nid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ddylid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datgysylltu’r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cynnig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hwn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dylid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dychwelyd</a:t>
            </a:r>
            <a:r>
              <a:rPr lang="en-GB" sz="1200" b="1" dirty="0" smtClean="0"/>
              <a:t> y </a:t>
            </a:r>
            <a:r>
              <a:rPr lang="en-GB" sz="1200" b="1" dirty="0" err="1" smtClean="0"/>
              <a:t>ddogfen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gyflawn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yn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yr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amlen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ddarparwyd</a:t>
            </a:r>
            <a:r>
              <a:rPr lang="en-GB" sz="1200" b="1" dirty="0" smtClean="0"/>
              <a:t> at:</a:t>
            </a:r>
            <a:endParaRPr lang="en-GB" sz="1200" dirty="0">
              <a:latin typeface="+mj-lt"/>
            </a:endParaRPr>
          </a:p>
        </p:txBody>
      </p:sp>
      <p:sp>
        <p:nvSpPr>
          <p:cNvPr id="8208" name="Text Box 13"/>
          <p:cNvSpPr txBox="1">
            <a:spLocks noChangeArrowheads="1"/>
          </p:cNvSpPr>
          <p:nvPr/>
        </p:nvSpPr>
        <p:spPr bwMode="auto">
          <a:xfrm>
            <a:off x="320675" y="5742710"/>
            <a:ext cx="62611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/>
              <a:t>If you require this document in </a:t>
            </a:r>
            <a:r>
              <a:rPr lang="en-GB" altLang="en-US" sz="1000" b="0" dirty="0" smtClean="0"/>
              <a:t>English </a:t>
            </a:r>
            <a:r>
              <a:rPr lang="en-GB" altLang="en-US" sz="1000" b="0" dirty="0"/>
              <a:t>please email the valuation inbox  </a:t>
            </a:r>
            <a:r>
              <a:rPr lang="en-GB" altLang="en-US" sz="1000" b="0" dirty="0">
                <a:hlinkClick r:id="rId3"/>
              </a:rPr>
              <a:t>valuation@cardiff.gov.uk</a:t>
            </a:r>
            <a:r>
              <a:rPr lang="en-GB" altLang="en-US" sz="1000" b="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0" dirty="0"/>
          </a:p>
          <a:p>
            <a:pPr>
              <a:spcBef>
                <a:spcPct val="0"/>
              </a:spcBef>
              <a:buNone/>
            </a:pPr>
            <a:r>
              <a:rPr lang="en-GB" altLang="en-US" sz="1000" b="0" dirty="0" smtClean="0"/>
              <a:t>Mae </a:t>
            </a:r>
            <a:r>
              <a:rPr lang="en-GB" altLang="en-US" sz="1000" b="0" dirty="0" err="1" smtClean="0"/>
              <a:t>croeso</a:t>
            </a:r>
            <a:r>
              <a:rPr lang="en-GB" altLang="en-US" sz="1000" b="0" dirty="0" smtClean="0"/>
              <a:t> </a:t>
            </a:r>
            <a:r>
              <a:rPr lang="en-GB" altLang="en-US" sz="1000" b="0" dirty="0" err="1" smtClean="0"/>
              <a:t>i</a:t>
            </a:r>
            <a:r>
              <a:rPr lang="en-GB" altLang="en-US" sz="1000" b="0" dirty="0" smtClean="0"/>
              <a:t> chi </a:t>
            </a:r>
            <a:r>
              <a:rPr lang="en-GB" altLang="en-US" sz="1000" b="0" dirty="0" err="1" smtClean="0"/>
              <a:t>hefyd</a:t>
            </a:r>
            <a:r>
              <a:rPr lang="en-GB" altLang="en-US" sz="1000" b="0" dirty="0" smtClean="0"/>
              <a:t> </a:t>
            </a:r>
            <a:r>
              <a:rPr lang="en-GB" altLang="en-US" sz="1000" b="0" dirty="0" err="1" smtClean="0"/>
              <a:t>ymweld</a:t>
            </a:r>
            <a:r>
              <a:rPr lang="en-GB" altLang="en-US" sz="1000" b="0" dirty="0" smtClean="0"/>
              <a:t> </a:t>
            </a:r>
            <a:r>
              <a:rPr lang="en-GB" altLang="en-US" sz="1000" b="0" dirty="0" err="1" smtClean="0"/>
              <a:t>â’n</a:t>
            </a:r>
            <a:r>
              <a:rPr lang="en-GB" altLang="en-US" sz="1000" b="0" dirty="0" smtClean="0"/>
              <a:t> </a:t>
            </a:r>
            <a:r>
              <a:rPr lang="en-GB" altLang="en-US" sz="1000" b="0" dirty="0" err="1" smtClean="0"/>
              <a:t>gwefan</a:t>
            </a:r>
            <a:r>
              <a:rPr lang="en-GB" altLang="en-US" sz="1000" b="0" dirty="0" smtClean="0"/>
              <a:t> </a:t>
            </a:r>
            <a:r>
              <a:rPr lang="en-GB" altLang="en-US" sz="1000" b="0" dirty="0" err="1" smtClean="0"/>
              <a:t>Ystadau</a:t>
            </a:r>
            <a:r>
              <a:rPr lang="en-GB" altLang="en-US" sz="1000" b="0" dirty="0" smtClean="0"/>
              <a:t> </a:t>
            </a:r>
            <a:r>
              <a:rPr lang="en-GB" altLang="en-US" sz="1000" b="0" dirty="0" err="1" smtClean="0"/>
              <a:t>Strategol</a:t>
            </a:r>
            <a:r>
              <a:rPr lang="en-GB" altLang="en-US" sz="1000" dirty="0"/>
              <a:t> </a:t>
            </a:r>
            <a:r>
              <a:rPr lang="en-GB" altLang="en-US" sz="1000" dirty="0">
                <a:hlinkClick r:id="rId4"/>
              </a:rPr>
              <a:t>https://www.cardiffcouncilproperty.com/cy</a:t>
            </a:r>
            <a:r>
              <a:rPr lang="en-GB" altLang="en-US" sz="1000" dirty="0" smtClean="0">
                <a:hlinkClick r:id="rId4"/>
              </a:rPr>
              <a:t>/</a:t>
            </a:r>
            <a:r>
              <a:rPr lang="en-GB" altLang="en-US" sz="1000" dirty="0" smtClean="0"/>
              <a:t>  </a:t>
            </a:r>
            <a:endParaRPr lang="en-GB" altLang="en-US" sz="1000" b="0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20675" y="6376917"/>
            <a:ext cx="622935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700" i="1" u="sng" dirty="0" err="1" smtClean="0">
                <a:latin typeface="Arial" charset="0"/>
              </a:rPr>
              <a:t>Ymwadiad</a:t>
            </a:r>
            <a:endParaRPr lang="en-GB" altLang="en-US" sz="700" i="1" u="sng" dirty="0">
              <a:latin typeface="Arial" charset="0"/>
            </a:endParaRPr>
          </a:p>
          <a:p>
            <a:pPr eaLnBrk="1" hangingPunct="1">
              <a:defRPr/>
            </a:pPr>
            <a:endParaRPr lang="en-GB" altLang="en-US" sz="700" b="0" i="1" u="sng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GB" altLang="en-US" sz="700" b="0" i="1" dirty="0" smtClean="0">
                <a:latin typeface="Arial" charset="0"/>
              </a:rPr>
              <a:t>1. </a:t>
            </a:r>
            <a:r>
              <a:rPr lang="en-GB" altLang="en-US" sz="700" b="0" i="1" dirty="0" err="1" smtClean="0">
                <a:latin typeface="Arial" charset="0"/>
              </a:rPr>
              <a:t>Mae’r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wybodaeth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uchod</a:t>
            </a:r>
            <a:r>
              <a:rPr lang="en-GB" altLang="en-US" sz="700" b="0" i="1" dirty="0" smtClean="0">
                <a:latin typeface="Arial" charset="0"/>
              </a:rPr>
              <a:t> ac </a:t>
            </a:r>
            <a:r>
              <a:rPr lang="en-GB" altLang="en-US" sz="700" b="0" i="1" dirty="0" err="1" smtClean="0">
                <a:latin typeface="Arial" charset="0"/>
              </a:rPr>
              <a:t>sydd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wedi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ei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chynnwys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yn</a:t>
            </a:r>
            <a:r>
              <a:rPr lang="en-GB" altLang="en-US" sz="700" b="0" i="1" dirty="0" smtClean="0">
                <a:latin typeface="Arial" charset="0"/>
              </a:rPr>
              <a:t> y </a:t>
            </a:r>
            <a:r>
              <a:rPr lang="en-GB" altLang="en-US" sz="700" b="0" i="1" dirty="0" err="1" smtClean="0">
                <a:latin typeface="Arial" charset="0"/>
              </a:rPr>
              <a:t>ddogfen</a:t>
            </a:r>
            <a:r>
              <a:rPr lang="en-GB" altLang="en-US" sz="700" b="0" i="1" dirty="0" smtClean="0">
                <a:latin typeface="Arial" charset="0"/>
              </a:rPr>
              <a:t> hon </a:t>
            </a:r>
            <a:r>
              <a:rPr lang="en-GB" altLang="en-US" sz="700" b="0" i="1" dirty="0" err="1" smtClean="0">
                <a:latin typeface="Arial" charset="0"/>
              </a:rPr>
              <a:t>wedi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ei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rhoi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fel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amlinelliad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cyffredinol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yn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unig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fel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canllaw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bart</a:t>
            </a:r>
            <a:r>
              <a:rPr lang="en-GB" altLang="en-US" sz="700" b="0" i="1" dirty="0" err="1" smtClean="0">
                <a:latin typeface="Calibri"/>
              </a:rPr>
              <a:t>ï</a:t>
            </a:r>
            <a:r>
              <a:rPr lang="en-GB" altLang="en-US" sz="700" b="0" i="1" dirty="0" err="1" smtClean="0">
                <a:latin typeface="Arial" charset="0"/>
              </a:rPr>
              <a:t>on</a:t>
            </a:r>
            <a:r>
              <a:rPr lang="en-GB" altLang="en-US" sz="700" b="0" i="1" dirty="0" smtClean="0">
                <a:latin typeface="Arial" charset="0"/>
              </a:rPr>
              <a:t> â </a:t>
            </a:r>
            <a:r>
              <a:rPr lang="en-GB" altLang="en-US" sz="700" b="0" i="1" dirty="0" err="1" smtClean="0">
                <a:latin typeface="Arial" charset="0"/>
              </a:rPr>
              <a:t>diddordeb</a:t>
            </a:r>
            <a:r>
              <a:rPr lang="en-GB" altLang="en-US" sz="700" b="0" i="1" dirty="0" smtClean="0">
                <a:latin typeface="Arial" charset="0"/>
              </a:rPr>
              <a:t> ac </a:t>
            </a:r>
            <a:r>
              <a:rPr lang="en-GB" altLang="en-US" sz="700" b="0" i="1" dirty="0" err="1" smtClean="0">
                <a:latin typeface="Arial" charset="0"/>
              </a:rPr>
              <a:t>nid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yw’n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ffurfio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rhan</a:t>
            </a:r>
            <a:r>
              <a:rPr lang="en-GB" altLang="en-US" sz="700" b="0" i="1" dirty="0" smtClean="0">
                <a:latin typeface="Arial" charset="0"/>
              </a:rPr>
              <a:t> o </a:t>
            </a:r>
            <a:r>
              <a:rPr lang="en-GB" altLang="en-US" sz="700" b="0" i="1" dirty="0" err="1" smtClean="0">
                <a:latin typeface="Arial" charset="0"/>
              </a:rPr>
              <a:t>unrhyw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gynnig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neu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gontract</a:t>
            </a:r>
            <a:r>
              <a:rPr lang="en-GB" altLang="en-US" sz="700" i="1" dirty="0" smtClean="0">
                <a:latin typeface="Arial" charset="0"/>
              </a:rPr>
              <a:t>. </a:t>
            </a:r>
          </a:p>
          <a:p>
            <a:pPr marL="228600" indent="-228600" eaLnBrk="1" hangingPunct="1">
              <a:buAutoNum type="arabicPeriod"/>
              <a:defRPr/>
            </a:pPr>
            <a:endParaRPr lang="en-GB" altLang="en-US" sz="700" b="0" i="1" dirty="0">
              <a:latin typeface="Arial" charset="0"/>
            </a:endParaRPr>
          </a:p>
          <a:p>
            <a:pPr eaLnBrk="1" hangingPunct="1">
              <a:defRPr/>
            </a:pPr>
            <a:r>
              <a:rPr lang="en-GB" altLang="en-US" sz="700" b="0" i="1" dirty="0">
                <a:latin typeface="Arial" charset="0"/>
              </a:rPr>
              <a:t>2. </a:t>
            </a:r>
            <a:r>
              <a:rPr lang="en-GB" altLang="en-US" sz="700" b="0" i="1" dirty="0" smtClean="0">
                <a:latin typeface="Arial" charset="0"/>
              </a:rPr>
              <a:t>Mae </a:t>
            </a:r>
            <a:r>
              <a:rPr lang="en-GB" altLang="en-US" sz="700" b="0" i="1" dirty="0" err="1" smtClean="0">
                <a:latin typeface="Arial" charset="0"/>
              </a:rPr>
              <a:t>pob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disgrifiad</a:t>
            </a:r>
            <a:r>
              <a:rPr lang="en-GB" altLang="en-US" sz="700" b="0" i="1" dirty="0" smtClean="0">
                <a:latin typeface="Arial" charset="0"/>
              </a:rPr>
              <a:t>, </a:t>
            </a:r>
            <a:r>
              <a:rPr lang="en-GB" altLang="en-US" sz="700" b="0" i="1" dirty="0" err="1" smtClean="0">
                <a:latin typeface="Arial" charset="0"/>
              </a:rPr>
              <a:t>meintiau</a:t>
            </a:r>
            <a:r>
              <a:rPr lang="en-GB" altLang="en-US" sz="700" b="0" i="1" dirty="0" smtClean="0">
                <a:latin typeface="Arial" charset="0"/>
              </a:rPr>
              <a:t>, </a:t>
            </a:r>
            <a:r>
              <a:rPr lang="en-GB" altLang="en-US" sz="700" b="0" i="1" dirty="0" err="1" smtClean="0">
                <a:latin typeface="Arial" charset="0"/>
              </a:rPr>
              <a:t>cynlluniau</a:t>
            </a:r>
            <a:r>
              <a:rPr lang="en-GB" altLang="en-US" sz="700" b="0" i="1" dirty="0" smtClean="0">
                <a:latin typeface="Arial" charset="0"/>
              </a:rPr>
              <a:t>, </a:t>
            </a:r>
            <a:r>
              <a:rPr lang="en-GB" altLang="en-US" sz="700" b="0" i="1" dirty="0" err="1" smtClean="0">
                <a:latin typeface="Arial" charset="0"/>
              </a:rPr>
              <a:t>cyfeiriad</a:t>
            </a:r>
            <a:r>
              <a:rPr lang="en-GB" altLang="en-US" sz="700" b="0" i="1" dirty="0" smtClean="0">
                <a:latin typeface="Arial" charset="0"/>
              </a:rPr>
              <a:t> at </a:t>
            </a:r>
            <a:r>
              <a:rPr lang="en-GB" altLang="en-US" sz="700" b="0" i="1" dirty="0" err="1" smtClean="0">
                <a:latin typeface="Arial" charset="0"/>
              </a:rPr>
              <a:t>gyflwr</a:t>
            </a:r>
            <a:r>
              <a:rPr lang="en-GB" altLang="en-US" sz="700" b="0" i="1" dirty="0" smtClean="0">
                <a:latin typeface="Arial" charset="0"/>
              </a:rPr>
              <a:t> a </a:t>
            </a:r>
            <a:r>
              <a:rPr lang="en-GB" altLang="en-US" sz="700" b="0" i="1" dirty="0" err="1" smtClean="0">
                <a:latin typeface="Arial" charset="0"/>
              </a:rPr>
              <a:t>chaniatâd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defnydd</a:t>
            </a:r>
            <a:r>
              <a:rPr lang="en-GB" altLang="en-US" sz="700" b="0" i="1" dirty="0" smtClean="0">
                <a:latin typeface="Arial" charset="0"/>
              </a:rPr>
              <a:t> a </a:t>
            </a:r>
            <a:r>
              <a:rPr lang="en-GB" altLang="en-US" sz="700" b="0" i="1" dirty="0" err="1" smtClean="0">
                <a:latin typeface="Arial" charset="0"/>
              </a:rPr>
              <a:t>meddiannaeth</a:t>
            </a:r>
            <a:r>
              <a:rPr lang="en-GB" altLang="en-US" sz="700" b="0" i="1" dirty="0" smtClean="0">
                <a:latin typeface="Arial" charset="0"/>
              </a:rPr>
              <a:t> a </a:t>
            </a:r>
            <a:r>
              <a:rPr lang="en-GB" altLang="en-US" sz="700" b="0" i="1" dirty="0" err="1" smtClean="0">
                <a:latin typeface="Arial" charset="0"/>
              </a:rPr>
              <a:t>manylion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eraill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wedi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eu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rhoi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heb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gyfrifoldeb</a:t>
            </a:r>
            <a:r>
              <a:rPr lang="en-GB" altLang="en-US" sz="700" b="0" i="1" dirty="0" smtClean="0">
                <a:latin typeface="Arial" charset="0"/>
              </a:rPr>
              <a:t> a </a:t>
            </a:r>
            <a:r>
              <a:rPr lang="en-GB" altLang="en-US" sz="700" b="0" i="1" dirty="0" err="1" smtClean="0">
                <a:latin typeface="Arial" charset="0"/>
              </a:rPr>
              <a:t>dylai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unrhyw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barti</a:t>
            </a:r>
            <a:r>
              <a:rPr lang="en-GB" altLang="en-US" sz="700" b="0" i="1" dirty="0" smtClean="0">
                <a:latin typeface="Arial" charset="0"/>
              </a:rPr>
              <a:t> â </a:t>
            </a:r>
            <a:r>
              <a:rPr lang="en-GB" altLang="en-US" sz="700" b="0" i="1" dirty="0" err="1" smtClean="0">
                <a:latin typeface="Arial" charset="0"/>
              </a:rPr>
              <a:t>diddordeb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beidio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dibynu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arnynt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fel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datganiadau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neu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gynrychioliadau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ffeithiol</a:t>
            </a:r>
            <a:r>
              <a:rPr lang="en-GB" altLang="en-US" sz="700" i="1" dirty="0" smtClean="0">
                <a:latin typeface="Arial" charset="0"/>
              </a:rPr>
              <a:t>, </a:t>
            </a:r>
            <a:r>
              <a:rPr lang="en-GB" altLang="en-US" sz="700" i="1" dirty="0" err="1" smtClean="0">
                <a:latin typeface="Arial" charset="0"/>
              </a:rPr>
              <a:t>ond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dylent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fodloni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eu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hunain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drwy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archwiliad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neu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fodd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arall</a:t>
            </a:r>
            <a:r>
              <a:rPr lang="en-GB" altLang="en-US" sz="700" i="1" dirty="0" smtClean="0">
                <a:latin typeface="Arial" charset="0"/>
              </a:rPr>
              <a:t> o ran </a:t>
            </a:r>
            <a:r>
              <a:rPr lang="en-GB" altLang="en-US" sz="700" i="1" dirty="0" err="1" smtClean="0">
                <a:latin typeface="Arial" charset="0"/>
              </a:rPr>
              <a:t>cywirdeb</a:t>
            </a:r>
            <a:r>
              <a:rPr lang="en-GB" altLang="en-US" sz="700" i="1" dirty="0" smtClean="0">
                <a:latin typeface="Arial" charset="0"/>
              </a:rPr>
              <a:t> </a:t>
            </a:r>
            <a:r>
              <a:rPr lang="en-GB" altLang="en-US" sz="700" i="1" dirty="0" err="1" smtClean="0">
                <a:latin typeface="Arial" charset="0"/>
              </a:rPr>
              <a:t>pob</a:t>
            </a:r>
            <a:r>
              <a:rPr lang="en-GB" altLang="en-US" sz="700" i="1" dirty="0" smtClean="0">
                <a:latin typeface="Arial" charset="0"/>
              </a:rPr>
              <a:t> un </a:t>
            </a:r>
            <a:r>
              <a:rPr lang="en-GB" altLang="en-US" sz="700" i="1" dirty="0" err="1" smtClean="0">
                <a:latin typeface="Arial" charset="0"/>
              </a:rPr>
              <a:t>ohonynt</a:t>
            </a:r>
            <a:r>
              <a:rPr lang="en-GB" altLang="en-US" sz="700" i="1" dirty="0" smtClean="0"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en-GB" altLang="en-US" sz="700" b="0" i="1" dirty="0">
              <a:latin typeface="Arial" charset="0"/>
            </a:endParaRPr>
          </a:p>
          <a:p>
            <a:pPr eaLnBrk="1" hangingPunct="1">
              <a:defRPr/>
            </a:pPr>
            <a:r>
              <a:rPr lang="en-GB" altLang="en-US" sz="700" b="0" i="1" dirty="0">
                <a:latin typeface="Arial" charset="0"/>
              </a:rPr>
              <a:t>3. </a:t>
            </a:r>
            <a:r>
              <a:rPr lang="en-GB" altLang="en-US" sz="700" b="0" i="1" dirty="0" err="1" smtClean="0">
                <a:latin typeface="Arial" charset="0"/>
              </a:rPr>
              <a:t>Nid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oes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gan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unrhyw</a:t>
            </a:r>
            <a:r>
              <a:rPr lang="en-GB" altLang="en-US" sz="700" b="0" i="1" dirty="0" smtClean="0">
                <a:latin typeface="Arial" charset="0"/>
              </a:rPr>
              <a:t> un o </a:t>
            </a:r>
            <a:r>
              <a:rPr lang="en-GB" altLang="en-US" sz="700" b="0" i="1" dirty="0" err="1" smtClean="0">
                <a:latin typeface="Arial" charset="0"/>
              </a:rPr>
              <a:t>gyfogeion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Cyngor</a:t>
            </a:r>
            <a:r>
              <a:rPr lang="en-GB" altLang="en-US" sz="700" b="0" i="1" dirty="0" smtClean="0">
                <a:latin typeface="Arial" charset="0"/>
              </a:rPr>
              <a:t> Caerdydd </a:t>
            </a:r>
            <a:r>
              <a:rPr lang="en-GB" altLang="en-US" sz="700" b="0" i="1" dirty="0" err="1" smtClean="0">
                <a:latin typeface="Arial" charset="0"/>
              </a:rPr>
              <a:t>yr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awdurdod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wneud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neu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roi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unrhyw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sylwadau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neu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gynnig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unrhyw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warant</a:t>
            </a:r>
            <a:r>
              <a:rPr lang="en-GB" altLang="en-US" sz="700" b="0" i="1" dirty="0" smtClean="0">
                <a:latin typeface="Arial" charset="0"/>
              </a:rPr>
              <a:t> o </a:t>
            </a:r>
            <a:r>
              <a:rPr lang="en-GB" altLang="en-US" sz="700" b="0" i="1" dirty="0" err="1" smtClean="0">
                <a:latin typeface="Arial" charset="0"/>
              </a:rPr>
              <a:t>gwbl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parthed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yr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eiddo</a:t>
            </a:r>
            <a:r>
              <a:rPr lang="en-GB" altLang="en-US" sz="700" b="0" i="1" dirty="0" smtClean="0">
                <a:latin typeface="Arial" charset="0"/>
              </a:rPr>
              <a:t>/</a:t>
            </a:r>
            <a:r>
              <a:rPr lang="en-GB" altLang="en-US" sz="700" b="0" i="1" dirty="0" err="1" smtClean="0">
                <a:latin typeface="Arial" charset="0"/>
              </a:rPr>
              <a:t>tir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hwn</a:t>
            </a:r>
            <a:r>
              <a:rPr lang="en-GB" altLang="en-US" sz="700" b="0" i="1" dirty="0" smtClean="0"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en-GB" altLang="en-US" sz="700" b="0" i="1" dirty="0">
              <a:latin typeface="Arial" charset="0"/>
            </a:endParaRPr>
          </a:p>
          <a:p>
            <a:pPr eaLnBrk="1" hangingPunct="1">
              <a:defRPr/>
            </a:pPr>
            <a:r>
              <a:rPr lang="en-GB" altLang="en-US" sz="700" b="0" i="1" dirty="0">
                <a:latin typeface="Arial" charset="0"/>
              </a:rPr>
              <a:t>4. </a:t>
            </a:r>
            <a:r>
              <a:rPr lang="en-GB" altLang="en-US" sz="700" i="1" dirty="0" err="1">
                <a:latin typeface="Arial" charset="0"/>
              </a:rPr>
              <a:t>M</a:t>
            </a:r>
            <a:r>
              <a:rPr lang="en-GB" altLang="en-US" sz="700" b="0" i="1" dirty="0" err="1" smtClean="0">
                <a:latin typeface="Arial" charset="0"/>
              </a:rPr>
              <a:t>ae’r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Cyngor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yn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cadw’r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hawl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i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beidio</a:t>
            </a:r>
            <a:r>
              <a:rPr lang="en-GB" altLang="en-US" sz="700" b="0" i="1" dirty="0" smtClean="0">
                <a:latin typeface="Arial" charset="0"/>
              </a:rPr>
              <a:t> a </a:t>
            </a:r>
            <a:r>
              <a:rPr lang="en-GB" altLang="en-US" sz="700" b="0" i="1" dirty="0" err="1" smtClean="0">
                <a:latin typeface="Arial" charset="0"/>
              </a:rPr>
              <a:t>derbyn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unrhyw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gynnig</a:t>
            </a:r>
            <a:r>
              <a:rPr lang="en-GB" altLang="en-US" sz="700" b="0" i="1" dirty="0" smtClean="0">
                <a:latin typeface="Arial" charset="0"/>
              </a:rPr>
              <a:t> a </a:t>
            </a:r>
            <a:r>
              <a:rPr lang="en-GB" altLang="en-US" sz="700" b="0" i="1" dirty="0" err="1" smtClean="0">
                <a:latin typeface="Arial" charset="0"/>
              </a:rPr>
              <a:t>ddaw</a:t>
            </a:r>
            <a:r>
              <a:rPr lang="en-GB" altLang="en-US" sz="700" b="0" i="1" dirty="0" smtClean="0">
                <a:latin typeface="Arial" charset="0"/>
              </a:rPr>
              <a:t> </a:t>
            </a:r>
            <a:r>
              <a:rPr lang="en-GB" altLang="en-US" sz="700" b="0" i="1" dirty="0" err="1" smtClean="0">
                <a:latin typeface="Arial" charset="0"/>
              </a:rPr>
              <a:t>i</a:t>
            </a:r>
            <a:r>
              <a:rPr lang="en-GB" altLang="en-US" sz="700" b="0" i="1" dirty="0" smtClean="0">
                <a:latin typeface="Arial" charset="0"/>
              </a:rPr>
              <a:t> law.  </a:t>
            </a:r>
            <a:endParaRPr lang="en-GB" altLang="en-US" sz="800" b="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1575" y="84640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Monotype Corsiva" pitchFamily="66" charset="0"/>
              </a:rPr>
              <a:t>8</a:t>
            </a:r>
            <a:endParaRPr lang="en-GB" altLang="en-US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0" t="74402" r="12185" b="11991"/>
          <a:stretch/>
        </p:blipFill>
        <p:spPr bwMode="auto">
          <a:xfrm>
            <a:off x="4252904" y="178781"/>
            <a:ext cx="2363349" cy="11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49163" y="432044"/>
            <a:ext cx="234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ADRAN YSTADAU STRATEGOL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8019" y="3442354"/>
            <a:ext cx="3525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Liam Slater MRICS </a:t>
            </a:r>
            <a:r>
              <a:rPr lang="en-GB" sz="1200" b="1" dirty="0" smtClean="0">
                <a:solidFill>
                  <a:srgbClr val="FF0000"/>
                </a:solidFill>
              </a:rPr>
              <a:t>– </a:t>
            </a:r>
            <a:r>
              <a:rPr lang="en-GB" sz="1200" b="1" dirty="0" err="1" smtClean="0">
                <a:solidFill>
                  <a:srgbClr val="FF0000"/>
                </a:solidFill>
              </a:rPr>
              <a:t>Syrf</a:t>
            </a:r>
            <a:r>
              <a:rPr lang="en-GB" sz="1200" b="1" dirty="0" err="1" smtClean="0">
                <a:solidFill>
                  <a:srgbClr val="FF0000"/>
                </a:solidFill>
                <a:latin typeface="Calibri"/>
              </a:rPr>
              <a:t>ë</a:t>
            </a:r>
            <a:r>
              <a:rPr lang="en-GB" sz="1200" b="1" dirty="0" err="1" smtClean="0">
                <a:solidFill>
                  <a:srgbClr val="FF0000"/>
                </a:solidFill>
              </a:rPr>
              <a:t>wr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endParaRPr lang="en-GB" sz="1200" b="1" dirty="0">
              <a:solidFill>
                <a:srgbClr val="FF0000"/>
              </a:solidFill>
            </a:endParaRPr>
          </a:p>
          <a:p>
            <a:r>
              <a:rPr lang="en-GB" sz="1200" b="1" dirty="0" err="1" smtClean="0">
                <a:solidFill>
                  <a:srgbClr val="FF0000"/>
                </a:solidFill>
              </a:rPr>
              <a:t>Ystadau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 err="1" smtClean="0">
                <a:solidFill>
                  <a:srgbClr val="FF0000"/>
                </a:solidFill>
              </a:rPr>
              <a:t>Strategol</a:t>
            </a:r>
            <a:r>
              <a:rPr lang="en-GB" sz="1200" b="1" dirty="0" smtClean="0">
                <a:solidFill>
                  <a:srgbClr val="FF0000"/>
                </a:solidFill>
              </a:rPr>
              <a:t>, </a:t>
            </a:r>
            <a:r>
              <a:rPr lang="en-GB" sz="1200" b="1" dirty="0" err="1" smtClean="0">
                <a:solidFill>
                  <a:srgbClr val="FF0000"/>
                </a:solidFill>
              </a:rPr>
              <a:t>Datblygu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 err="1" smtClean="0">
                <a:solidFill>
                  <a:srgbClr val="FF0000"/>
                </a:solidFill>
              </a:rPr>
              <a:t>Economaidd</a:t>
            </a:r>
            <a:r>
              <a:rPr lang="en-GB" sz="1200" b="1" dirty="0" smtClean="0">
                <a:solidFill>
                  <a:srgbClr val="FF0000"/>
                </a:solidFill>
              </a:rPr>
              <a:t>,                                        </a:t>
            </a:r>
            <a:r>
              <a:rPr lang="en-GB" sz="1200" b="1" dirty="0" err="1" smtClean="0">
                <a:solidFill>
                  <a:srgbClr val="FF0000"/>
                </a:solidFill>
              </a:rPr>
              <a:t>Yst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>
                <a:solidFill>
                  <a:srgbClr val="FF0000"/>
                </a:solidFill>
              </a:rPr>
              <a:t>CY6 ( </a:t>
            </a:r>
            <a:r>
              <a:rPr lang="en-GB" sz="1200" b="1" dirty="0" smtClean="0">
                <a:solidFill>
                  <a:srgbClr val="FF0000"/>
                </a:solidFill>
              </a:rPr>
              <a:t>Y </a:t>
            </a:r>
            <a:r>
              <a:rPr lang="en-GB" sz="1200" b="1" dirty="0" err="1" smtClean="0">
                <a:solidFill>
                  <a:srgbClr val="FF0000"/>
                </a:solidFill>
              </a:rPr>
              <a:t>Cwrt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>
                <a:solidFill>
                  <a:srgbClr val="FF0000"/>
                </a:solidFill>
              </a:rPr>
              <a:t>), </a:t>
            </a:r>
            <a:r>
              <a:rPr lang="en-GB" sz="1200" b="1" dirty="0" smtClean="0">
                <a:solidFill>
                  <a:srgbClr val="FF0000"/>
                </a:solidFill>
              </a:rPr>
              <a:t>Neuadd y Sir, </a:t>
            </a:r>
            <a:r>
              <a:rPr lang="en-GB" sz="1200" b="1" dirty="0" err="1" smtClean="0">
                <a:solidFill>
                  <a:srgbClr val="FF0000"/>
                </a:solidFill>
              </a:rPr>
              <a:t>Glanfa’r</a:t>
            </a:r>
            <a:r>
              <a:rPr lang="en-GB" sz="1200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 err="1" smtClean="0">
                <a:solidFill>
                  <a:srgbClr val="FF0000"/>
                </a:solidFill>
              </a:rPr>
              <a:t>Iwerydd</a:t>
            </a:r>
            <a:r>
              <a:rPr lang="en-GB" sz="1200" b="1" dirty="0" smtClean="0">
                <a:solidFill>
                  <a:srgbClr val="FF0000"/>
                </a:solidFill>
              </a:rPr>
              <a:t>                                       Caerdydd, </a:t>
            </a:r>
            <a:r>
              <a:rPr lang="en-GB" sz="1200" b="1" dirty="0">
                <a:solidFill>
                  <a:srgbClr val="FF0000"/>
                </a:solidFill>
              </a:rPr>
              <a:t>CF11 5UW  </a:t>
            </a:r>
            <a:r>
              <a:rPr lang="en-GB" sz="1200" b="1" dirty="0" smtClean="0">
                <a:solidFill>
                  <a:srgbClr val="FF0000"/>
                </a:solidFill>
              </a:rPr>
              <a:t>                                                                                        </a:t>
            </a:r>
            <a:r>
              <a:rPr lang="en-GB" sz="1200" b="1" dirty="0" err="1" smtClean="0">
                <a:solidFill>
                  <a:srgbClr val="FF0000"/>
                </a:solidFill>
              </a:rPr>
              <a:t>Ffôn</a:t>
            </a:r>
            <a:r>
              <a:rPr lang="en-GB" sz="1200" b="1" dirty="0" smtClean="0">
                <a:solidFill>
                  <a:srgbClr val="FF0000"/>
                </a:solidFill>
              </a:rPr>
              <a:t>: </a:t>
            </a:r>
            <a:r>
              <a:rPr lang="en-GB" sz="1200" b="1" dirty="0">
                <a:solidFill>
                  <a:srgbClr val="FF0000"/>
                </a:solidFill>
              </a:rPr>
              <a:t>029 20873559     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b="1" dirty="0" smtClean="0">
                <a:solidFill>
                  <a:srgbClr val="FF0000"/>
                </a:solidFill>
              </a:rPr>
              <a:t>E-</a:t>
            </a:r>
            <a:r>
              <a:rPr lang="en-GB" sz="1200" b="1" dirty="0" err="1" smtClean="0">
                <a:solidFill>
                  <a:srgbClr val="FF0000"/>
                </a:solidFill>
              </a:rPr>
              <a:t>bost</a:t>
            </a:r>
            <a:r>
              <a:rPr lang="en-GB" sz="1200" b="1" dirty="0" smtClean="0">
                <a:solidFill>
                  <a:srgbClr val="FF0000"/>
                </a:solidFill>
              </a:rPr>
              <a:t>: Liam.Slater@caerdydd.gov.uk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721" y="3225006"/>
            <a:ext cx="4932434" cy="163502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74402" r="51207" b="11991"/>
          <a:stretch/>
        </p:blipFill>
        <p:spPr bwMode="auto">
          <a:xfrm>
            <a:off x="1184176" y="8050936"/>
            <a:ext cx="2244824" cy="8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89064" y="8374856"/>
            <a:ext cx="2797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dros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Gaerdydd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gweithio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gyda’n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</a:rPr>
              <a:t>gilydd</a:t>
            </a:r>
            <a:endParaRPr lang="en-GB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                  Working for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ardiff, Working together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3" y="5148064"/>
            <a:ext cx="611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Rhaid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</a:t>
            </a:r>
            <a:r>
              <a:rPr lang="en-GB" b="1" dirty="0" smtClean="0">
                <a:solidFill>
                  <a:srgbClr val="FF0000"/>
                </a:solidFill>
              </a:rPr>
              <a:t> bob </a:t>
            </a:r>
            <a:r>
              <a:rPr lang="en-GB" b="1" dirty="0" err="1" smtClean="0">
                <a:solidFill>
                  <a:srgbClr val="FF0000"/>
                </a:solidFill>
              </a:rPr>
              <a:t>cynnig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gyrraedd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erbyn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D.Gwener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8 </a:t>
            </a:r>
            <a:r>
              <a:rPr lang="en-GB" b="1" dirty="0" err="1" smtClean="0">
                <a:solidFill>
                  <a:srgbClr val="FF0000"/>
                </a:solidFill>
              </a:rPr>
              <a:t>Mehefin</a:t>
            </a:r>
            <a:r>
              <a:rPr lang="en-GB" b="1" dirty="0" smtClean="0">
                <a:solidFill>
                  <a:srgbClr val="FF0000"/>
                </a:solidFill>
              </a:rPr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7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8017</TotalTime>
  <Words>782</Words>
  <Application>Microsoft Office PowerPoint</Application>
  <PresentationFormat>On-screen Show (4:3)</PresentationFormat>
  <Paragraphs>172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Cardiff Council - Cyngor Caerdydd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Cogbill, Leigh</dc:creator>
  <cp:lastModifiedBy>Cogbill, Leigh</cp:lastModifiedBy>
  <cp:revision>72</cp:revision>
  <cp:lastPrinted>2018-05-09T15:47:55Z</cp:lastPrinted>
  <dcterms:created xsi:type="dcterms:W3CDTF">2017-08-22T10:19:40Z</dcterms:created>
  <dcterms:modified xsi:type="dcterms:W3CDTF">2018-05-18T10:32:33Z</dcterms:modified>
</cp:coreProperties>
</file>